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diagrams/colors1.xml" ContentType="application/vnd.openxmlformats-officedocument.drawingml.diagramColors+xml"/>
  <Override PartName="/ppt/diagrams/drawing2.xml" ContentType="application/vnd.ms-office.drawingml.diagramDrawing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diagrams/quickStyle2.xml" ContentType="application/vnd.openxmlformats-officedocument.drawingml.diagramStyl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Override PartName="/ppt/diagrams/layout2.xml" ContentType="application/vnd.openxmlformats-officedocument.drawingml.diagramLayout+xml"/>
  <Override PartName="/ppt/diagrams/layout1.xml" ContentType="application/vnd.openxmlformats-officedocument.drawingml.diagramLayout+xml"/>
  <Override PartName="/ppt/diagrams/data2.xml" ContentType="application/vnd.openxmlformats-officedocument.drawingml.diagramData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diagrams/data1.xml" ContentType="application/vnd.openxmlformats-officedocument.drawingml.diagramData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diagrams/colors2.xml" ContentType="application/vnd.openxmlformats-officedocument.drawingml.diagramColors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diagrams/drawing1.xml" ContentType="application/vnd.ms-office.drawingml.diagramDrawing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diagrams/quickStyle1.xml" ContentType="application/vnd.openxmlformats-officedocument.drawingml.diagramStyl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89" r:id="rId3"/>
    <p:sldId id="261" r:id="rId4"/>
    <p:sldId id="258" r:id="rId5"/>
    <p:sldId id="259" r:id="rId6"/>
    <p:sldId id="260" r:id="rId7"/>
    <p:sldId id="263" r:id="rId8"/>
    <p:sldId id="262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3" r:id="rId18"/>
    <p:sldId id="272" r:id="rId19"/>
    <p:sldId id="274" r:id="rId20"/>
    <p:sldId id="275" r:id="rId21"/>
    <p:sldId id="276" r:id="rId22"/>
    <p:sldId id="277" r:id="rId23"/>
    <p:sldId id="279" r:id="rId24"/>
    <p:sldId id="280" r:id="rId25"/>
    <p:sldId id="281" r:id="rId26"/>
    <p:sldId id="282" r:id="rId27"/>
    <p:sldId id="283" r:id="rId28"/>
    <p:sldId id="284" r:id="rId29"/>
    <p:sldId id="286" r:id="rId30"/>
    <p:sldId id="287" r:id="rId31"/>
    <p:sldId id="288" r:id="rId3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DBEB"/>
    <a:srgbClr val="73CEE3"/>
    <a:srgbClr val="82D3E6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10" d="100"/>
          <a:sy n="110" d="100"/>
        </p:scale>
        <p:origin x="-1644" y="-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7EE2F72-1C3C-4E55-BFA2-3855068A9583}" type="doc">
      <dgm:prSet loTypeId="urn:microsoft.com/office/officeart/2005/8/layout/vList2" loCatId="list" qsTypeId="urn:microsoft.com/office/officeart/2005/8/quickstyle/simple3" qsCatId="simple" csTypeId="urn:microsoft.com/office/officeart/2005/8/colors/accent4_2" csCatId="accent4" phldr="1"/>
      <dgm:spPr/>
      <dgm:t>
        <a:bodyPr/>
        <a:lstStyle/>
        <a:p>
          <a:endParaRPr lang="en-US"/>
        </a:p>
      </dgm:t>
    </dgm:pt>
    <dgm:pt modelId="{BB09954D-2337-48C5-AA21-4E9EC6515776}">
      <dgm:prSet phldrT="[Text]"/>
      <dgm:spPr/>
      <dgm:t>
        <a:bodyPr/>
        <a:lstStyle/>
        <a:p>
          <a:r>
            <a:rPr lang="en-US" smtClean="0">
              <a:latin typeface="Calibri" pitchFamily="34" charset="0"/>
              <a:cs typeface="Calibri" pitchFamily="34" charset="0"/>
            </a:rPr>
            <a:t>Tam Sayılar Kümesi</a:t>
          </a:r>
          <a:r>
            <a:rPr lang="en-US" i="1" smtClean="0">
              <a:latin typeface="Calibri" pitchFamily="34" charset="0"/>
              <a:cs typeface="Calibri" pitchFamily="34" charset="0"/>
            </a:rPr>
            <a:t>(Set of Integers)</a:t>
          </a:r>
          <a:endParaRPr lang="en-US" dirty="0"/>
        </a:p>
      </dgm:t>
    </dgm:pt>
    <dgm:pt modelId="{34F1F433-BDF4-4118-A50C-006868DB656F}" type="parTrans" cxnId="{7865F17B-2220-4FC3-A3F1-B546698F01E7}">
      <dgm:prSet/>
      <dgm:spPr/>
      <dgm:t>
        <a:bodyPr/>
        <a:lstStyle/>
        <a:p>
          <a:endParaRPr lang="en-US"/>
        </a:p>
      </dgm:t>
    </dgm:pt>
    <dgm:pt modelId="{94FEF82A-C39D-4B37-919C-ABAB51658436}" type="sibTrans" cxnId="{7865F17B-2220-4FC3-A3F1-B546698F01E7}">
      <dgm:prSet/>
      <dgm:spPr/>
      <dgm:t>
        <a:bodyPr/>
        <a:lstStyle/>
        <a:p>
          <a:endParaRPr lang="en-US"/>
        </a:p>
      </dgm:t>
    </dgm:pt>
    <dgm:pt modelId="{85FECCC9-8651-47EA-9731-4A9CE9B216F5}">
      <dgm:prSet phldrT="[Text]"/>
      <dgm:spPr/>
      <dgm:t>
        <a:bodyPr/>
        <a:lstStyle/>
        <a:p>
          <a:r>
            <a:rPr lang="en-US" dirty="0" err="1" smtClean="0">
              <a:latin typeface="Calibri" pitchFamily="34" charset="0"/>
              <a:cs typeface="Calibri" pitchFamily="34" charset="0"/>
            </a:rPr>
            <a:t>İkili</a:t>
          </a:r>
          <a:r>
            <a:rPr lang="en-US" dirty="0" smtClean="0">
              <a:latin typeface="Calibri" pitchFamily="34" charset="0"/>
              <a:cs typeface="Calibri" pitchFamily="34" charset="0"/>
            </a:rPr>
            <a:t> </a:t>
          </a:r>
          <a:r>
            <a:rPr lang="en-US" dirty="0" err="1" smtClean="0">
              <a:latin typeface="Calibri" pitchFamily="34" charset="0"/>
              <a:cs typeface="Calibri" pitchFamily="34" charset="0"/>
            </a:rPr>
            <a:t>İşlemler</a:t>
          </a:r>
          <a:r>
            <a:rPr lang="en-US" i="1" dirty="0" smtClean="0">
              <a:latin typeface="Calibri" pitchFamily="34" charset="0"/>
              <a:cs typeface="Calibri" pitchFamily="34" charset="0"/>
            </a:rPr>
            <a:t>(</a:t>
          </a:r>
          <a:r>
            <a:rPr lang="fr-FR" i="1" dirty="0" err="1" smtClean="0">
              <a:latin typeface="Calibri" pitchFamily="34" charset="0"/>
              <a:cs typeface="Calibri" pitchFamily="34" charset="0"/>
            </a:rPr>
            <a:t>Binary</a:t>
          </a:r>
          <a:r>
            <a:rPr lang="fr-FR" i="1" dirty="0" smtClean="0">
              <a:latin typeface="Calibri" pitchFamily="34" charset="0"/>
              <a:cs typeface="Calibri" pitchFamily="34" charset="0"/>
            </a:rPr>
            <a:t> Operations</a:t>
          </a:r>
          <a:r>
            <a:rPr lang="en-US" i="1" dirty="0" smtClean="0">
              <a:latin typeface="Calibri" pitchFamily="34" charset="0"/>
              <a:cs typeface="Calibri" pitchFamily="34" charset="0"/>
            </a:rPr>
            <a:t>)</a:t>
          </a:r>
          <a:endParaRPr lang="en-US" dirty="0"/>
        </a:p>
      </dgm:t>
    </dgm:pt>
    <dgm:pt modelId="{74C0B64C-8189-44B9-8243-7D154B87E555}" type="parTrans" cxnId="{6FCCB2C8-62AA-4C6D-AE98-ED40DF130BC6}">
      <dgm:prSet/>
      <dgm:spPr/>
      <dgm:t>
        <a:bodyPr/>
        <a:lstStyle/>
        <a:p>
          <a:endParaRPr lang="en-US"/>
        </a:p>
      </dgm:t>
    </dgm:pt>
    <dgm:pt modelId="{9C6D294F-2685-4F58-95BE-2D0EAAF16C3E}" type="sibTrans" cxnId="{6FCCB2C8-62AA-4C6D-AE98-ED40DF130BC6}">
      <dgm:prSet/>
      <dgm:spPr/>
      <dgm:t>
        <a:bodyPr/>
        <a:lstStyle/>
        <a:p>
          <a:endParaRPr lang="en-US"/>
        </a:p>
      </dgm:t>
    </dgm:pt>
    <dgm:pt modelId="{70EF3CDE-2749-45BB-9E5C-15E6FAFB1446}">
      <dgm:prSet phldrT="[Text]"/>
      <dgm:spPr/>
      <dgm:t>
        <a:bodyPr/>
        <a:lstStyle/>
        <a:p>
          <a:r>
            <a:rPr lang="en-US" dirty="0" smtClean="0">
              <a:latin typeface="Calibri" pitchFamily="34" charset="0"/>
              <a:cs typeface="Calibri" pitchFamily="34" charset="0"/>
            </a:rPr>
            <a:t>Tam </a:t>
          </a:r>
          <a:r>
            <a:rPr lang="en-US" dirty="0" err="1" smtClean="0">
              <a:latin typeface="Calibri" pitchFamily="34" charset="0"/>
              <a:cs typeface="Calibri" pitchFamily="34" charset="0"/>
            </a:rPr>
            <a:t>Sayı</a:t>
          </a:r>
          <a:r>
            <a:rPr lang="en-US" dirty="0" smtClean="0">
              <a:latin typeface="Calibri" pitchFamily="34" charset="0"/>
              <a:cs typeface="Calibri" pitchFamily="34" charset="0"/>
            </a:rPr>
            <a:t> </a:t>
          </a:r>
          <a:r>
            <a:rPr lang="en-US" dirty="0" err="1" smtClean="0">
              <a:latin typeface="Calibri" pitchFamily="34" charset="0"/>
              <a:cs typeface="Calibri" pitchFamily="34" charset="0"/>
            </a:rPr>
            <a:t>Bölümü</a:t>
          </a:r>
          <a:r>
            <a:rPr lang="en-US" i="1" dirty="0" smtClean="0">
              <a:latin typeface="Calibri" pitchFamily="34" charset="0"/>
              <a:cs typeface="Calibri" pitchFamily="34" charset="0"/>
            </a:rPr>
            <a:t>(</a:t>
          </a:r>
          <a:r>
            <a:rPr lang="fr-FR" i="1" dirty="0" err="1" smtClean="0">
              <a:latin typeface="Calibri" pitchFamily="34" charset="0"/>
              <a:cs typeface="Calibri" pitchFamily="34" charset="0"/>
            </a:rPr>
            <a:t>Integer</a:t>
          </a:r>
          <a:r>
            <a:rPr lang="fr-FR" i="1" dirty="0" smtClean="0">
              <a:latin typeface="Calibri" pitchFamily="34" charset="0"/>
              <a:cs typeface="Calibri" pitchFamily="34" charset="0"/>
            </a:rPr>
            <a:t> Division</a:t>
          </a:r>
          <a:r>
            <a:rPr lang="en-US" i="1" dirty="0" smtClean="0">
              <a:latin typeface="Calibri" pitchFamily="34" charset="0"/>
              <a:cs typeface="Calibri" pitchFamily="34" charset="0"/>
            </a:rPr>
            <a:t>)</a:t>
          </a:r>
          <a:endParaRPr lang="en-US" dirty="0"/>
        </a:p>
      </dgm:t>
    </dgm:pt>
    <dgm:pt modelId="{B76BBD50-35AE-4317-BAC4-40BBBAB536A8}" type="parTrans" cxnId="{82F27378-D9F8-4F64-9757-B7DD02E9524D}">
      <dgm:prSet/>
      <dgm:spPr/>
      <dgm:t>
        <a:bodyPr/>
        <a:lstStyle/>
        <a:p>
          <a:endParaRPr lang="en-US"/>
        </a:p>
      </dgm:t>
    </dgm:pt>
    <dgm:pt modelId="{01F70183-F1E0-4CFB-9F27-E837FE899EBC}" type="sibTrans" cxnId="{82F27378-D9F8-4F64-9757-B7DD02E9524D}">
      <dgm:prSet/>
      <dgm:spPr/>
      <dgm:t>
        <a:bodyPr/>
        <a:lstStyle/>
        <a:p>
          <a:endParaRPr lang="en-US"/>
        </a:p>
      </dgm:t>
    </dgm:pt>
    <dgm:pt modelId="{6384E512-BA2C-48BA-99DA-5447B3946D92}">
      <dgm:prSet phldrT="[Text]"/>
      <dgm:spPr/>
      <dgm:t>
        <a:bodyPr/>
        <a:lstStyle/>
        <a:p>
          <a:r>
            <a:rPr lang="en-US" dirty="0" err="1" smtClean="0">
              <a:latin typeface="Calibri" pitchFamily="34" charset="0"/>
              <a:cs typeface="Calibri" pitchFamily="34" charset="0"/>
            </a:rPr>
            <a:t>Doğrusal</a:t>
          </a:r>
          <a:r>
            <a:rPr lang="en-US" dirty="0" smtClean="0">
              <a:latin typeface="Calibri" pitchFamily="34" charset="0"/>
              <a:cs typeface="Calibri" pitchFamily="34" charset="0"/>
            </a:rPr>
            <a:t> Diophantine</a:t>
          </a:r>
          <a:r>
            <a:rPr lang="en-US" dirty="0" smtClean="0">
              <a:latin typeface="+mj-lt"/>
              <a:cs typeface="Calibri" pitchFamily="34" charset="0"/>
            </a:rPr>
            <a:t> </a:t>
          </a:r>
          <a:r>
            <a:rPr lang="en-US" dirty="0" err="1" smtClean="0">
              <a:latin typeface="Calibri" pitchFamily="34" charset="0"/>
              <a:cs typeface="Calibri" pitchFamily="34" charset="0"/>
            </a:rPr>
            <a:t>Denklemleri</a:t>
          </a:r>
          <a:r>
            <a:rPr lang="en-US" i="1" dirty="0" smtClean="0">
              <a:latin typeface="Calibri" pitchFamily="34" charset="0"/>
              <a:cs typeface="Calibri" pitchFamily="34" charset="0"/>
            </a:rPr>
            <a:t>(Linear Diophantine Equations)</a:t>
          </a:r>
          <a:endParaRPr lang="en-US" dirty="0"/>
        </a:p>
      </dgm:t>
    </dgm:pt>
    <dgm:pt modelId="{F7DF58CC-960A-400D-BF9F-F035850E9A30}" type="parTrans" cxnId="{AED9231A-C586-438A-A1AB-4A19E4B9E3C1}">
      <dgm:prSet/>
      <dgm:spPr/>
      <dgm:t>
        <a:bodyPr/>
        <a:lstStyle/>
        <a:p>
          <a:endParaRPr lang="en-US"/>
        </a:p>
      </dgm:t>
    </dgm:pt>
    <dgm:pt modelId="{3F6E8173-C33B-4BB8-83A5-994B27473114}" type="sibTrans" cxnId="{AED9231A-C586-438A-A1AB-4A19E4B9E3C1}">
      <dgm:prSet/>
      <dgm:spPr/>
      <dgm:t>
        <a:bodyPr/>
        <a:lstStyle/>
        <a:p>
          <a:endParaRPr lang="en-US"/>
        </a:p>
      </dgm:t>
    </dgm:pt>
    <dgm:pt modelId="{5BEEEC70-48DB-44BE-8856-3815FC761950}">
      <dgm:prSet phldrT="[Text]"/>
      <dgm:spPr/>
      <dgm:t>
        <a:bodyPr/>
        <a:lstStyle/>
        <a:p>
          <a:r>
            <a:rPr lang="en-US" dirty="0" err="1" smtClean="0">
              <a:latin typeface="Calibri" pitchFamily="34" charset="0"/>
              <a:cs typeface="Calibri" pitchFamily="34" charset="0"/>
            </a:rPr>
            <a:t>Bölünebilme</a:t>
          </a:r>
          <a:r>
            <a:rPr lang="en-US" i="1" dirty="0" smtClean="0">
              <a:latin typeface="Calibri" pitchFamily="34" charset="0"/>
              <a:cs typeface="Calibri" pitchFamily="34" charset="0"/>
            </a:rPr>
            <a:t>(Divisibility)</a:t>
          </a:r>
          <a:endParaRPr lang="en-US" i="1" dirty="0">
            <a:latin typeface="Calibri" pitchFamily="34" charset="0"/>
            <a:cs typeface="Calibri" pitchFamily="34" charset="0"/>
          </a:endParaRPr>
        </a:p>
      </dgm:t>
    </dgm:pt>
    <dgm:pt modelId="{BB0AE3A9-FDA9-49F3-AB7B-B6BB4E5A14EB}" type="parTrans" cxnId="{4210B4B1-6C99-4C0A-97E5-574950E3D32C}">
      <dgm:prSet/>
      <dgm:spPr/>
      <dgm:t>
        <a:bodyPr/>
        <a:lstStyle/>
        <a:p>
          <a:endParaRPr lang="en-US"/>
        </a:p>
      </dgm:t>
    </dgm:pt>
    <dgm:pt modelId="{BE244FFE-FF5B-439B-99D0-F1763417080F}" type="sibTrans" cxnId="{4210B4B1-6C99-4C0A-97E5-574950E3D32C}">
      <dgm:prSet/>
      <dgm:spPr/>
      <dgm:t>
        <a:bodyPr/>
        <a:lstStyle/>
        <a:p>
          <a:endParaRPr lang="en-US"/>
        </a:p>
      </dgm:t>
    </dgm:pt>
    <dgm:pt modelId="{65913EDE-AF2B-42C5-AE18-41DE8E6DEA7A}" type="pres">
      <dgm:prSet presAssocID="{87EE2F72-1C3C-4E55-BFA2-3855068A9583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0A15671-CE52-48EF-8351-FC4BBD1AF2AE}" type="pres">
      <dgm:prSet presAssocID="{BB09954D-2337-48C5-AA21-4E9EC6515776}" presName="parentText" presStyleLbl="node1" presStyleIdx="0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50FFD8A-98D9-4582-A885-644A15C878A7}" type="pres">
      <dgm:prSet presAssocID="{94FEF82A-C39D-4B37-919C-ABAB51658436}" presName="spacer" presStyleCnt="0"/>
      <dgm:spPr/>
    </dgm:pt>
    <dgm:pt modelId="{9B9D3DE9-1928-46E6-9641-35FC7E1C794F}" type="pres">
      <dgm:prSet presAssocID="{85FECCC9-8651-47EA-9731-4A9CE9B216F5}" presName="parentText" presStyleLbl="node1" presStyleIdx="1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F7EAB55-6119-4871-954B-CADC9C1C030E}" type="pres">
      <dgm:prSet presAssocID="{9C6D294F-2685-4F58-95BE-2D0EAAF16C3E}" presName="spacer" presStyleCnt="0"/>
      <dgm:spPr/>
    </dgm:pt>
    <dgm:pt modelId="{586ABA72-B6FA-4EEC-BA7A-612894733E09}" type="pres">
      <dgm:prSet presAssocID="{70EF3CDE-2749-45BB-9E5C-15E6FAFB1446}" presName="parentText" presStyleLbl="node1" presStyleIdx="2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92C794A-1653-4108-BEAE-01E4D91AFE2F}" type="pres">
      <dgm:prSet presAssocID="{01F70183-F1E0-4CFB-9F27-E837FE899EBC}" presName="spacer" presStyleCnt="0"/>
      <dgm:spPr/>
    </dgm:pt>
    <dgm:pt modelId="{A982A72C-15B7-4CE9-8147-889C3A1E4CBC}" type="pres">
      <dgm:prSet presAssocID="{5BEEEC70-48DB-44BE-8856-3815FC761950}" presName="parentText" presStyleLbl="node1" presStyleIdx="3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A0D612E-3F75-4A89-8CB4-CE6A809B8DE7}" type="pres">
      <dgm:prSet presAssocID="{BE244FFE-FF5B-439B-99D0-F1763417080F}" presName="spacer" presStyleCnt="0"/>
      <dgm:spPr/>
    </dgm:pt>
    <dgm:pt modelId="{3667AB45-03DC-42EA-8386-2DC33492CCB4}" type="pres">
      <dgm:prSet presAssocID="{6384E512-BA2C-48BA-99DA-5447B3946D92}" presName="parentText" presStyleLbl="node1" presStyleIdx="4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FCCB2C8-62AA-4C6D-AE98-ED40DF130BC6}" srcId="{87EE2F72-1C3C-4E55-BFA2-3855068A9583}" destId="{85FECCC9-8651-47EA-9731-4A9CE9B216F5}" srcOrd="1" destOrd="0" parTransId="{74C0B64C-8189-44B9-8243-7D154B87E555}" sibTransId="{9C6D294F-2685-4F58-95BE-2D0EAAF16C3E}"/>
    <dgm:cxn modelId="{7865F17B-2220-4FC3-A3F1-B546698F01E7}" srcId="{87EE2F72-1C3C-4E55-BFA2-3855068A9583}" destId="{BB09954D-2337-48C5-AA21-4E9EC6515776}" srcOrd="0" destOrd="0" parTransId="{34F1F433-BDF4-4118-A50C-006868DB656F}" sibTransId="{94FEF82A-C39D-4B37-919C-ABAB51658436}"/>
    <dgm:cxn modelId="{F26E7F98-A828-4D47-9D17-7DEEC04C12A9}" type="presOf" srcId="{70EF3CDE-2749-45BB-9E5C-15E6FAFB1446}" destId="{586ABA72-B6FA-4EEC-BA7A-612894733E09}" srcOrd="0" destOrd="0" presId="urn:microsoft.com/office/officeart/2005/8/layout/vList2"/>
    <dgm:cxn modelId="{660A7594-A2EE-47E1-884C-F2725EC62A26}" type="presOf" srcId="{6384E512-BA2C-48BA-99DA-5447B3946D92}" destId="{3667AB45-03DC-42EA-8386-2DC33492CCB4}" srcOrd="0" destOrd="0" presId="urn:microsoft.com/office/officeart/2005/8/layout/vList2"/>
    <dgm:cxn modelId="{82F27378-D9F8-4F64-9757-B7DD02E9524D}" srcId="{87EE2F72-1C3C-4E55-BFA2-3855068A9583}" destId="{70EF3CDE-2749-45BB-9E5C-15E6FAFB1446}" srcOrd="2" destOrd="0" parTransId="{B76BBD50-35AE-4317-BAC4-40BBBAB536A8}" sibTransId="{01F70183-F1E0-4CFB-9F27-E837FE899EBC}"/>
    <dgm:cxn modelId="{C95A8A4F-C118-408A-B18F-6C07184C14CF}" type="presOf" srcId="{85FECCC9-8651-47EA-9731-4A9CE9B216F5}" destId="{9B9D3DE9-1928-46E6-9641-35FC7E1C794F}" srcOrd="0" destOrd="0" presId="urn:microsoft.com/office/officeart/2005/8/layout/vList2"/>
    <dgm:cxn modelId="{B2457E7C-E01A-4E0F-99DC-A4529B5ACBCB}" type="presOf" srcId="{BB09954D-2337-48C5-AA21-4E9EC6515776}" destId="{60A15671-CE52-48EF-8351-FC4BBD1AF2AE}" srcOrd="0" destOrd="0" presId="urn:microsoft.com/office/officeart/2005/8/layout/vList2"/>
    <dgm:cxn modelId="{0DBBF046-0F58-4CD5-AD21-9AB49C1A6580}" type="presOf" srcId="{5BEEEC70-48DB-44BE-8856-3815FC761950}" destId="{A982A72C-15B7-4CE9-8147-889C3A1E4CBC}" srcOrd="0" destOrd="0" presId="urn:microsoft.com/office/officeart/2005/8/layout/vList2"/>
    <dgm:cxn modelId="{AED9231A-C586-438A-A1AB-4A19E4B9E3C1}" srcId="{87EE2F72-1C3C-4E55-BFA2-3855068A9583}" destId="{6384E512-BA2C-48BA-99DA-5447B3946D92}" srcOrd="4" destOrd="0" parTransId="{F7DF58CC-960A-400D-BF9F-F035850E9A30}" sibTransId="{3F6E8173-C33B-4BB8-83A5-994B27473114}"/>
    <dgm:cxn modelId="{92C32468-B384-4A91-B350-B9AC829754A1}" type="presOf" srcId="{87EE2F72-1C3C-4E55-BFA2-3855068A9583}" destId="{65913EDE-AF2B-42C5-AE18-41DE8E6DEA7A}" srcOrd="0" destOrd="0" presId="urn:microsoft.com/office/officeart/2005/8/layout/vList2"/>
    <dgm:cxn modelId="{4210B4B1-6C99-4C0A-97E5-574950E3D32C}" srcId="{87EE2F72-1C3C-4E55-BFA2-3855068A9583}" destId="{5BEEEC70-48DB-44BE-8856-3815FC761950}" srcOrd="3" destOrd="0" parTransId="{BB0AE3A9-FDA9-49F3-AB7B-B6BB4E5A14EB}" sibTransId="{BE244FFE-FF5B-439B-99D0-F1763417080F}"/>
    <dgm:cxn modelId="{8636DB67-7BED-438A-A949-57413CFC983C}" type="presParOf" srcId="{65913EDE-AF2B-42C5-AE18-41DE8E6DEA7A}" destId="{60A15671-CE52-48EF-8351-FC4BBD1AF2AE}" srcOrd="0" destOrd="0" presId="urn:microsoft.com/office/officeart/2005/8/layout/vList2"/>
    <dgm:cxn modelId="{6530FFB6-6E7B-40DD-BB14-0647FF2A28FD}" type="presParOf" srcId="{65913EDE-AF2B-42C5-AE18-41DE8E6DEA7A}" destId="{750FFD8A-98D9-4582-A885-644A15C878A7}" srcOrd="1" destOrd="0" presId="urn:microsoft.com/office/officeart/2005/8/layout/vList2"/>
    <dgm:cxn modelId="{4BC1F5BA-6C9E-4C30-A2A3-D1EABBCE4AC5}" type="presParOf" srcId="{65913EDE-AF2B-42C5-AE18-41DE8E6DEA7A}" destId="{9B9D3DE9-1928-46E6-9641-35FC7E1C794F}" srcOrd="2" destOrd="0" presId="urn:microsoft.com/office/officeart/2005/8/layout/vList2"/>
    <dgm:cxn modelId="{ABD0BCCC-E3A9-43B3-B881-2D368D402485}" type="presParOf" srcId="{65913EDE-AF2B-42C5-AE18-41DE8E6DEA7A}" destId="{EF7EAB55-6119-4871-954B-CADC9C1C030E}" srcOrd="3" destOrd="0" presId="urn:microsoft.com/office/officeart/2005/8/layout/vList2"/>
    <dgm:cxn modelId="{8D0590E5-9984-4739-8D13-54B48EE6A56D}" type="presParOf" srcId="{65913EDE-AF2B-42C5-AE18-41DE8E6DEA7A}" destId="{586ABA72-B6FA-4EEC-BA7A-612894733E09}" srcOrd="4" destOrd="0" presId="urn:microsoft.com/office/officeart/2005/8/layout/vList2"/>
    <dgm:cxn modelId="{CB4DF912-AB35-484C-8150-6AD5FE12EC07}" type="presParOf" srcId="{65913EDE-AF2B-42C5-AE18-41DE8E6DEA7A}" destId="{692C794A-1653-4108-BEAE-01E4D91AFE2F}" srcOrd="5" destOrd="0" presId="urn:microsoft.com/office/officeart/2005/8/layout/vList2"/>
    <dgm:cxn modelId="{4BD4DEC3-58DA-43E9-9128-5364B185E048}" type="presParOf" srcId="{65913EDE-AF2B-42C5-AE18-41DE8E6DEA7A}" destId="{A982A72C-15B7-4CE9-8147-889C3A1E4CBC}" srcOrd="6" destOrd="0" presId="urn:microsoft.com/office/officeart/2005/8/layout/vList2"/>
    <dgm:cxn modelId="{AB14276D-56FB-499F-B11C-4575484087FC}" type="presParOf" srcId="{65913EDE-AF2B-42C5-AE18-41DE8E6DEA7A}" destId="{0A0D612E-3F75-4A89-8CB4-CE6A809B8DE7}" srcOrd="7" destOrd="0" presId="urn:microsoft.com/office/officeart/2005/8/layout/vList2"/>
    <dgm:cxn modelId="{CB198438-DD50-4A37-9D8B-151A694924BA}" type="presParOf" srcId="{65913EDE-AF2B-42C5-AE18-41DE8E6DEA7A}" destId="{3667AB45-03DC-42EA-8386-2DC33492CCB4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7572BBD-A379-4609-9740-3CBF19A06EB9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1DC4DD8-D086-4ADA-895B-538AA570017F}">
      <dgm:prSet phldrT="[Text]"/>
      <dgm:spPr>
        <a:solidFill>
          <a:srgbClr val="99DBEB"/>
        </a:solidFill>
        <a:effectLst>
          <a:reflection blurRad="6350" stA="52000" endA="300" endPos="35000" dir="5400000" sy="-100000" algn="bl" rotWithShape="0"/>
        </a:effectLst>
      </dgm:spPr>
      <dgm:t>
        <a:bodyPr/>
        <a:lstStyle/>
        <a:p>
          <a:r>
            <a:rPr lang="en-US" dirty="0" err="1" smtClean="0">
              <a:latin typeface="Leelawadee UI" pitchFamily="34" charset="-34"/>
              <a:cs typeface="Leelawadee UI" pitchFamily="34" charset="-34"/>
            </a:rPr>
            <a:t>Özellik</a:t>
          </a:r>
          <a:r>
            <a:rPr lang="en-US" dirty="0" smtClean="0">
              <a:latin typeface="Leelawadee UI" pitchFamily="34" charset="-34"/>
              <a:cs typeface="Leelawadee UI" pitchFamily="34" charset="-34"/>
            </a:rPr>
            <a:t> 1</a:t>
          </a:r>
          <a:endParaRPr lang="en-US" dirty="0">
            <a:latin typeface="Leelawadee UI" pitchFamily="34" charset="-34"/>
            <a:cs typeface="Leelawadee UI" pitchFamily="34" charset="-34"/>
          </a:endParaRPr>
        </a:p>
      </dgm:t>
    </dgm:pt>
    <dgm:pt modelId="{F5250CB0-76F8-4706-9683-77CF45BB0AA7}" type="parTrans" cxnId="{D283F564-25B9-4381-9346-B0FC4177F145}">
      <dgm:prSet/>
      <dgm:spPr/>
      <dgm:t>
        <a:bodyPr/>
        <a:lstStyle/>
        <a:p>
          <a:endParaRPr lang="en-US"/>
        </a:p>
      </dgm:t>
    </dgm:pt>
    <dgm:pt modelId="{2CF85F4F-4926-4E00-9DB7-DF2147AF0E27}" type="sibTrans" cxnId="{D283F564-25B9-4381-9346-B0FC4177F145}">
      <dgm:prSet/>
      <dgm:spPr/>
      <dgm:t>
        <a:bodyPr/>
        <a:lstStyle/>
        <a:p>
          <a:endParaRPr lang="en-US"/>
        </a:p>
      </dgm:t>
    </dgm:pt>
    <dgm:pt modelId="{8BCF1981-94D9-494F-AD41-78688C507A7B}">
      <dgm:prSet phldrT="[Text]"/>
      <dgm:spPr/>
      <dgm:t>
        <a:bodyPr/>
        <a:lstStyle/>
        <a:p>
          <a:r>
            <a:rPr lang="en-US" dirty="0" err="1" smtClean="0">
              <a:latin typeface="Leelawadee UI" pitchFamily="34" charset="-34"/>
              <a:cs typeface="Leelawadee UI" pitchFamily="34" charset="-34"/>
            </a:rPr>
            <a:t>Eğer</a:t>
          </a:r>
          <a:r>
            <a:rPr lang="en-US" dirty="0" smtClean="0">
              <a:latin typeface="Leelawadee UI" pitchFamily="34" charset="-34"/>
              <a:cs typeface="Leelawadee UI" pitchFamily="34" charset="-34"/>
            </a:rPr>
            <a:t> a|1, </a:t>
          </a:r>
          <a:r>
            <a:rPr lang="en-US" dirty="0" err="1" smtClean="0">
              <a:latin typeface="Leelawadee UI" pitchFamily="34" charset="-34"/>
              <a:cs typeface="Leelawadee UI" pitchFamily="34" charset="-34"/>
            </a:rPr>
            <a:t>ise</a:t>
          </a:r>
          <a:r>
            <a:rPr lang="en-US" dirty="0" smtClean="0">
              <a:latin typeface="Leelawadee UI" pitchFamily="34" charset="-34"/>
              <a:cs typeface="Leelawadee UI" pitchFamily="34" charset="-34"/>
            </a:rPr>
            <a:t> a = ±1</a:t>
          </a:r>
          <a:endParaRPr lang="en-US" dirty="0">
            <a:latin typeface="Leelawadee UI" pitchFamily="34" charset="-34"/>
            <a:cs typeface="Leelawadee UI" pitchFamily="34" charset="-34"/>
          </a:endParaRPr>
        </a:p>
      </dgm:t>
    </dgm:pt>
    <dgm:pt modelId="{B3530973-E7A7-4F15-9176-C2C8F8A96870}" type="parTrans" cxnId="{46672E6B-153A-4768-9544-9CF3F5EC7309}">
      <dgm:prSet/>
      <dgm:spPr/>
      <dgm:t>
        <a:bodyPr/>
        <a:lstStyle/>
        <a:p>
          <a:endParaRPr lang="en-US"/>
        </a:p>
      </dgm:t>
    </dgm:pt>
    <dgm:pt modelId="{62052010-E800-4F69-B588-8642E9343FAE}" type="sibTrans" cxnId="{46672E6B-153A-4768-9544-9CF3F5EC7309}">
      <dgm:prSet/>
      <dgm:spPr/>
      <dgm:t>
        <a:bodyPr/>
        <a:lstStyle/>
        <a:p>
          <a:endParaRPr lang="en-US"/>
        </a:p>
      </dgm:t>
    </dgm:pt>
    <dgm:pt modelId="{1E81428D-498E-4685-B471-E5FCDF1AAF90}">
      <dgm:prSet phldrT="[Text]"/>
      <dgm:spPr>
        <a:solidFill>
          <a:srgbClr val="FF0000"/>
        </a:solidFill>
        <a:effectLst>
          <a:reflection blurRad="6350" stA="52000" endA="300" endPos="35000" dir="5400000" sy="-100000" algn="bl" rotWithShape="0"/>
        </a:effectLst>
      </dgm:spPr>
      <dgm:t>
        <a:bodyPr/>
        <a:lstStyle/>
        <a:p>
          <a:r>
            <a:rPr lang="en-US" dirty="0" err="1" smtClean="0">
              <a:latin typeface="Leelawadee UI" pitchFamily="34" charset="-34"/>
              <a:cs typeface="Leelawadee UI" pitchFamily="34" charset="-34"/>
            </a:rPr>
            <a:t>Özellik</a:t>
          </a:r>
          <a:r>
            <a:rPr lang="en-US" dirty="0" smtClean="0">
              <a:latin typeface="Leelawadee UI" pitchFamily="34" charset="-34"/>
              <a:cs typeface="Leelawadee UI" pitchFamily="34" charset="-34"/>
            </a:rPr>
            <a:t> 2</a:t>
          </a:r>
          <a:endParaRPr lang="en-US" dirty="0">
            <a:latin typeface="Leelawadee UI" pitchFamily="34" charset="-34"/>
            <a:cs typeface="Leelawadee UI" pitchFamily="34" charset="-34"/>
          </a:endParaRPr>
        </a:p>
      </dgm:t>
    </dgm:pt>
    <dgm:pt modelId="{7B50DFA3-7AE2-4EB0-8A3D-95EB298A5AAA}" type="parTrans" cxnId="{D723ADAA-DEA5-4ED5-B812-C6CE366A353F}">
      <dgm:prSet/>
      <dgm:spPr/>
      <dgm:t>
        <a:bodyPr/>
        <a:lstStyle/>
        <a:p>
          <a:endParaRPr lang="en-US"/>
        </a:p>
      </dgm:t>
    </dgm:pt>
    <dgm:pt modelId="{AC77A304-EDC2-483D-9342-8D27DFF856C2}" type="sibTrans" cxnId="{D723ADAA-DEA5-4ED5-B812-C6CE366A353F}">
      <dgm:prSet/>
      <dgm:spPr/>
      <dgm:t>
        <a:bodyPr/>
        <a:lstStyle/>
        <a:p>
          <a:endParaRPr lang="en-US"/>
        </a:p>
      </dgm:t>
    </dgm:pt>
    <dgm:pt modelId="{C318E6D8-B4BB-4E2C-AE66-6A66AFBAD7D0}">
      <dgm:prSet phldrT="[Text]"/>
      <dgm:spPr>
        <a:solidFill>
          <a:srgbClr val="99DBEB"/>
        </a:solidFill>
        <a:effectLst>
          <a:reflection blurRad="6350" stA="52000" endA="300" endPos="35000" dir="5400000" sy="-100000" algn="bl" rotWithShape="0"/>
        </a:effectLst>
      </dgm:spPr>
      <dgm:t>
        <a:bodyPr/>
        <a:lstStyle/>
        <a:p>
          <a:r>
            <a:rPr lang="en-US" dirty="0" err="1" smtClean="0">
              <a:latin typeface="Leelawadee UI" pitchFamily="34" charset="-34"/>
              <a:cs typeface="Leelawadee UI" pitchFamily="34" charset="-34"/>
            </a:rPr>
            <a:t>Özellik</a:t>
          </a:r>
          <a:r>
            <a:rPr lang="en-US" dirty="0" smtClean="0">
              <a:latin typeface="Leelawadee UI" pitchFamily="34" charset="-34"/>
              <a:cs typeface="Leelawadee UI" pitchFamily="34" charset="-34"/>
            </a:rPr>
            <a:t> 3</a:t>
          </a:r>
          <a:endParaRPr lang="en-US" dirty="0">
            <a:latin typeface="Leelawadee UI" pitchFamily="34" charset="-34"/>
            <a:cs typeface="Leelawadee UI" pitchFamily="34" charset="-34"/>
          </a:endParaRPr>
        </a:p>
      </dgm:t>
    </dgm:pt>
    <dgm:pt modelId="{3088E57B-DCE0-489A-8D3E-0B356105693E}" type="parTrans" cxnId="{DFD1968A-6610-49B9-B68E-8B0A2E320F14}">
      <dgm:prSet/>
      <dgm:spPr/>
      <dgm:t>
        <a:bodyPr/>
        <a:lstStyle/>
        <a:p>
          <a:endParaRPr lang="en-US"/>
        </a:p>
      </dgm:t>
    </dgm:pt>
    <dgm:pt modelId="{37F2791F-EC9A-49D0-8673-8FC5E9083732}" type="sibTrans" cxnId="{DFD1968A-6610-49B9-B68E-8B0A2E320F14}">
      <dgm:prSet/>
      <dgm:spPr/>
      <dgm:t>
        <a:bodyPr/>
        <a:lstStyle/>
        <a:p>
          <a:endParaRPr lang="en-US"/>
        </a:p>
      </dgm:t>
    </dgm:pt>
    <dgm:pt modelId="{DA0B05C0-3256-4D50-A4A0-58633FE144F6}">
      <dgm:prSet phldrT="[Text]"/>
      <dgm:spPr/>
      <dgm:t>
        <a:bodyPr/>
        <a:lstStyle/>
        <a:p>
          <a:r>
            <a:rPr lang="en-US" dirty="0" err="1" smtClean="0">
              <a:latin typeface="Leelawadee UI" pitchFamily="34" charset="-34"/>
              <a:cs typeface="Leelawadee UI" pitchFamily="34" charset="-34"/>
            </a:rPr>
            <a:t>Eğer</a:t>
          </a:r>
          <a:r>
            <a:rPr lang="en-US" dirty="0" smtClean="0">
              <a:latin typeface="Leelawadee UI" pitchFamily="34" charset="-34"/>
              <a:cs typeface="Leelawadee UI" pitchFamily="34" charset="-34"/>
            </a:rPr>
            <a:t> </a:t>
          </a:r>
          <a:r>
            <a:rPr lang="en-US" dirty="0" err="1" smtClean="0">
              <a:latin typeface="Leelawadee UI" pitchFamily="34" charset="-34"/>
              <a:cs typeface="Leelawadee UI" pitchFamily="34" charset="-34"/>
            </a:rPr>
            <a:t>a|b</a:t>
          </a:r>
          <a:r>
            <a:rPr lang="en-US" dirty="0" smtClean="0">
              <a:latin typeface="Leelawadee UI" pitchFamily="34" charset="-34"/>
              <a:cs typeface="Leelawadee UI" pitchFamily="34" charset="-34"/>
            </a:rPr>
            <a:t> </a:t>
          </a:r>
          <a:r>
            <a:rPr lang="en-US" dirty="0" err="1" smtClean="0">
              <a:latin typeface="Leelawadee UI" pitchFamily="34" charset="-34"/>
              <a:cs typeface="Leelawadee UI" pitchFamily="34" charset="-34"/>
            </a:rPr>
            <a:t>ve</a:t>
          </a:r>
          <a:r>
            <a:rPr lang="en-US" dirty="0" smtClean="0">
              <a:latin typeface="Leelawadee UI" pitchFamily="34" charset="-34"/>
              <a:cs typeface="Leelawadee UI" pitchFamily="34" charset="-34"/>
            </a:rPr>
            <a:t> </a:t>
          </a:r>
          <a:r>
            <a:rPr lang="en-US" dirty="0" err="1" smtClean="0">
              <a:latin typeface="Leelawadee UI" pitchFamily="34" charset="-34"/>
              <a:cs typeface="Leelawadee UI" pitchFamily="34" charset="-34"/>
            </a:rPr>
            <a:t>b|a</a:t>
          </a:r>
          <a:r>
            <a:rPr lang="en-US" dirty="0" smtClean="0">
              <a:latin typeface="Leelawadee UI" pitchFamily="34" charset="-34"/>
              <a:cs typeface="Leelawadee UI" pitchFamily="34" charset="-34"/>
            </a:rPr>
            <a:t>, </a:t>
          </a:r>
          <a:r>
            <a:rPr lang="en-US" dirty="0" err="1" smtClean="0">
              <a:latin typeface="Leelawadee UI" pitchFamily="34" charset="-34"/>
              <a:cs typeface="Leelawadee UI" pitchFamily="34" charset="-34"/>
            </a:rPr>
            <a:t>ise</a:t>
          </a:r>
          <a:r>
            <a:rPr lang="en-US" dirty="0" smtClean="0">
              <a:latin typeface="Leelawadee UI" pitchFamily="34" charset="-34"/>
              <a:cs typeface="Leelawadee UI" pitchFamily="34" charset="-34"/>
            </a:rPr>
            <a:t> a = ±b</a:t>
          </a:r>
          <a:endParaRPr lang="en-US" dirty="0">
            <a:latin typeface="Leelawadee UI" pitchFamily="34" charset="-34"/>
            <a:cs typeface="Leelawadee UI" pitchFamily="34" charset="-34"/>
          </a:endParaRPr>
        </a:p>
      </dgm:t>
    </dgm:pt>
    <dgm:pt modelId="{D12B4D3F-0602-4E88-856E-54562DB45F3E}" type="parTrans" cxnId="{4F4B7A00-2672-4419-8243-9CD7E90EA391}">
      <dgm:prSet/>
      <dgm:spPr/>
      <dgm:t>
        <a:bodyPr/>
        <a:lstStyle/>
        <a:p>
          <a:endParaRPr lang="en-US"/>
        </a:p>
      </dgm:t>
    </dgm:pt>
    <dgm:pt modelId="{B052AECD-CB5F-492A-A6E7-59C19823F267}" type="sibTrans" cxnId="{4F4B7A00-2672-4419-8243-9CD7E90EA391}">
      <dgm:prSet/>
      <dgm:spPr/>
      <dgm:t>
        <a:bodyPr/>
        <a:lstStyle/>
        <a:p>
          <a:endParaRPr lang="en-US"/>
        </a:p>
      </dgm:t>
    </dgm:pt>
    <dgm:pt modelId="{462BA433-736A-42CD-BC3E-780091B82179}">
      <dgm:prSet phldrT="[Text]"/>
      <dgm:spPr/>
      <dgm:t>
        <a:bodyPr/>
        <a:lstStyle/>
        <a:p>
          <a:r>
            <a:rPr lang="en-US" dirty="0" err="1" smtClean="0">
              <a:latin typeface="Leelawadee UI" pitchFamily="34" charset="-34"/>
              <a:cs typeface="Leelawadee UI" pitchFamily="34" charset="-34"/>
            </a:rPr>
            <a:t>Eğer</a:t>
          </a:r>
          <a:r>
            <a:rPr lang="en-US" dirty="0" smtClean="0">
              <a:latin typeface="Leelawadee UI" pitchFamily="34" charset="-34"/>
              <a:cs typeface="Leelawadee UI" pitchFamily="34" charset="-34"/>
            </a:rPr>
            <a:t> </a:t>
          </a:r>
          <a:r>
            <a:rPr lang="en-US" dirty="0" err="1" smtClean="0">
              <a:latin typeface="Leelawadee UI" pitchFamily="34" charset="-34"/>
              <a:cs typeface="Leelawadee UI" pitchFamily="34" charset="-34"/>
            </a:rPr>
            <a:t>a|b</a:t>
          </a:r>
          <a:r>
            <a:rPr lang="en-US" dirty="0" smtClean="0">
              <a:latin typeface="Leelawadee UI" pitchFamily="34" charset="-34"/>
              <a:cs typeface="Leelawadee UI" pitchFamily="34" charset="-34"/>
            </a:rPr>
            <a:t> </a:t>
          </a:r>
          <a:r>
            <a:rPr lang="en-US" dirty="0" err="1" smtClean="0">
              <a:latin typeface="Leelawadee UI" pitchFamily="34" charset="-34"/>
              <a:cs typeface="Leelawadee UI" pitchFamily="34" charset="-34"/>
            </a:rPr>
            <a:t>ve</a:t>
          </a:r>
          <a:r>
            <a:rPr lang="en-US" dirty="0" smtClean="0">
              <a:latin typeface="Leelawadee UI" pitchFamily="34" charset="-34"/>
              <a:cs typeface="Leelawadee UI" pitchFamily="34" charset="-34"/>
            </a:rPr>
            <a:t> </a:t>
          </a:r>
          <a:r>
            <a:rPr lang="en-US" dirty="0" err="1" smtClean="0">
              <a:latin typeface="Leelawadee UI" pitchFamily="34" charset="-34"/>
              <a:cs typeface="Leelawadee UI" pitchFamily="34" charset="-34"/>
            </a:rPr>
            <a:t>b|c</a:t>
          </a:r>
          <a:r>
            <a:rPr lang="en-US" dirty="0" smtClean="0">
              <a:latin typeface="Leelawadee UI" pitchFamily="34" charset="-34"/>
              <a:cs typeface="Leelawadee UI" pitchFamily="34" charset="-34"/>
            </a:rPr>
            <a:t>, </a:t>
          </a:r>
          <a:r>
            <a:rPr lang="en-US" dirty="0" err="1" smtClean="0">
              <a:latin typeface="Leelawadee UI" pitchFamily="34" charset="-34"/>
              <a:cs typeface="Leelawadee UI" pitchFamily="34" charset="-34"/>
            </a:rPr>
            <a:t>ise</a:t>
          </a:r>
          <a:r>
            <a:rPr lang="en-US" dirty="0" smtClean="0">
              <a:latin typeface="Leelawadee UI" pitchFamily="34" charset="-34"/>
              <a:cs typeface="Leelawadee UI" pitchFamily="34" charset="-34"/>
            </a:rPr>
            <a:t> </a:t>
          </a:r>
          <a:r>
            <a:rPr lang="en-US" dirty="0" err="1" smtClean="0">
              <a:latin typeface="Leelawadee UI" pitchFamily="34" charset="-34"/>
              <a:cs typeface="Leelawadee UI" pitchFamily="34" charset="-34"/>
            </a:rPr>
            <a:t>a|c</a:t>
          </a:r>
          <a:endParaRPr lang="en-US" dirty="0">
            <a:latin typeface="Leelawadee UI" pitchFamily="34" charset="-34"/>
            <a:cs typeface="Leelawadee UI" pitchFamily="34" charset="-34"/>
          </a:endParaRPr>
        </a:p>
      </dgm:t>
    </dgm:pt>
    <dgm:pt modelId="{45DA3CDC-8637-409F-A32A-A29C94422EC5}" type="parTrans" cxnId="{CCF06A55-1B3A-4C01-A378-AF54BC755A2E}">
      <dgm:prSet/>
      <dgm:spPr/>
      <dgm:t>
        <a:bodyPr/>
        <a:lstStyle/>
        <a:p>
          <a:endParaRPr lang="en-US"/>
        </a:p>
      </dgm:t>
    </dgm:pt>
    <dgm:pt modelId="{EA1007F1-E5F9-483F-8477-BF5829C64AEC}" type="sibTrans" cxnId="{CCF06A55-1B3A-4C01-A378-AF54BC755A2E}">
      <dgm:prSet/>
      <dgm:spPr/>
      <dgm:t>
        <a:bodyPr/>
        <a:lstStyle/>
        <a:p>
          <a:endParaRPr lang="en-US"/>
        </a:p>
      </dgm:t>
    </dgm:pt>
    <dgm:pt modelId="{8717C61E-0E2C-4AE3-B03D-762F2AE6711B}">
      <dgm:prSet phldrT="[Text]"/>
      <dgm:spPr>
        <a:solidFill>
          <a:srgbClr val="FF0000"/>
        </a:solidFill>
        <a:effectLst>
          <a:reflection blurRad="6350" stA="52000" endA="300" endPos="35000" dir="5400000" sy="-100000" algn="bl" rotWithShape="0"/>
        </a:effectLst>
      </dgm:spPr>
      <dgm:t>
        <a:bodyPr/>
        <a:lstStyle/>
        <a:p>
          <a:r>
            <a:rPr lang="en-US" dirty="0" err="1" smtClean="0">
              <a:latin typeface="Leelawadee UI" pitchFamily="34" charset="-34"/>
              <a:cs typeface="Leelawadee UI" pitchFamily="34" charset="-34"/>
            </a:rPr>
            <a:t>Özellik</a:t>
          </a:r>
          <a:r>
            <a:rPr lang="en-US" dirty="0" smtClean="0">
              <a:latin typeface="Leelawadee UI" pitchFamily="34" charset="-34"/>
              <a:cs typeface="Leelawadee UI" pitchFamily="34" charset="-34"/>
            </a:rPr>
            <a:t> 4</a:t>
          </a:r>
          <a:endParaRPr lang="en-US" dirty="0">
            <a:latin typeface="Leelawadee UI" pitchFamily="34" charset="-34"/>
            <a:cs typeface="Leelawadee UI" pitchFamily="34" charset="-34"/>
          </a:endParaRPr>
        </a:p>
      </dgm:t>
    </dgm:pt>
    <dgm:pt modelId="{1F3BB243-81AB-45E3-A1FC-82CF8555AF77}" type="parTrans" cxnId="{D0605235-A0E5-4909-9C44-D2DCAF871396}">
      <dgm:prSet/>
      <dgm:spPr/>
      <dgm:t>
        <a:bodyPr/>
        <a:lstStyle/>
        <a:p>
          <a:endParaRPr lang="en-US"/>
        </a:p>
      </dgm:t>
    </dgm:pt>
    <dgm:pt modelId="{BD06EE8B-10F3-4456-8050-55EB27E726B8}" type="sibTrans" cxnId="{D0605235-A0E5-4909-9C44-D2DCAF871396}">
      <dgm:prSet/>
      <dgm:spPr/>
      <dgm:t>
        <a:bodyPr/>
        <a:lstStyle/>
        <a:p>
          <a:endParaRPr lang="en-US"/>
        </a:p>
      </dgm:t>
    </dgm:pt>
    <dgm:pt modelId="{55D7834E-2652-4382-B179-64FE4E411FF6}">
      <dgm:prSet phldrT="[Text]"/>
      <dgm:spPr/>
      <dgm:t>
        <a:bodyPr/>
        <a:lstStyle/>
        <a:p>
          <a:r>
            <a:rPr lang="en-US" dirty="0" err="1" smtClean="0">
              <a:latin typeface="Leelawadee UI" pitchFamily="34" charset="-34"/>
              <a:cs typeface="Leelawadee UI" pitchFamily="34" charset="-34"/>
            </a:rPr>
            <a:t>Eğer</a:t>
          </a:r>
          <a:r>
            <a:rPr lang="en-US" dirty="0" smtClean="0">
              <a:latin typeface="Leelawadee UI" pitchFamily="34" charset="-34"/>
              <a:cs typeface="Leelawadee UI" pitchFamily="34" charset="-34"/>
            </a:rPr>
            <a:t> </a:t>
          </a:r>
          <a:r>
            <a:rPr lang="en-US" dirty="0" err="1" smtClean="0">
              <a:latin typeface="Leelawadee UI" pitchFamily="34" charset="-34"/>
              <a:cs typeface="Leelawadee UI" pitchFamily="34" charset="-34"/>
            </a:rPr>
            <a:t>a|b</a:t>
          </a:r>
          <a:r>
            <a:rPr lang="en-US" dirty="0" smtClean="0">
              <a:latin typeface="Leelawadee UI" pitchFamily="34" charset="-34"/>
              <a:cs typeface="Leelawadee UI" pitchFamily="34" charset="-34"/>
            </a:rPr>
            <a:t> </a:t>
          </a:r>
          <a:r>
            <a:rPr lang="en-US" dirty="0" err="1" smtClean="0">
              <a:latin typeface="Leelawadee UI" pitchFamily="34" charset="-34"/>
              <a:cs typeface="Leelawadee UI" pitchFamily="34" charset="-34"/>
            </a:rPr>
            <a:t>ve</a:t>
          </a:r>
          <a:r>
            <a:rPr lang="en-US" dirty="0" smtClean="0">
              <a:latin typeface="Leelawadee UI" pitchFamily="34" charset="-34"/>
              <a:cs typeface="Leelawadee UI" pitchFamily="34" charset="-34"/>
            </a:rPr>
            <a:t> </a:t>
          </a:r>
          <a:r>
            <a:rPr lang="en-US" dirty="0" err="1" smtClean="0">
              <a:latin typeface="Leelawadee UI" pitchFamily="34" charset="-34"/>
              <a:cs typeface="Leelawadee UI" pitchFamily="34" charset="-34"/>
            </a:rPr>
            <a:t>a|c</a:t>
          </a:r>
          <a:r>
            <a:rPr lang="en-US" dirty="0" smtClean="0">
              <a:latin typeface="Leelawadee UI" pitchFamily="34" charset="-34"/>
              <a:cs typeface="Leelawadee UI" pitchFamily="34" charset="-34"/>
            </a:rPr>
            <a:t>, </a:t>
          </a:r>
          <a:r>
            <a:rPr lang="en-US" dirty="0" err="1" smtClean="0">
              <a:latin typeface="Leelawadee UI" pitchFamily="34" charset="-34"/>
              <a:cs typeface="Leelawadee UI" pitchFamily="34" charset="-34"/>
            </a:rPr>
            <a:t>ise</a:t>
          </a:r>
          <a:r>
            <a:rPr lang="en-US" dirty="0" smtClean="0">
              <a:latin typeface="Leelawadee UI" pitchFamily="34" charset="-34"/>
              <a:cs typeface="Leelawadee UI" pitchFamily="34" charset="-34"/>
            </a:rPr>
            <a:t> a|(m × b + n × c), </a:t>
          </a:r>
          <a:r>
            <a:rPr lang="en-US" b="0" i="0" dirty="0" smtClean="0">
              <a:latin typeface="Leelawadee UI" pitchFamily="34" charset="-34"/>
              <a:cs typeface="Leelawadee UI" pitchFamily="34" charset="-34"/>
            </a:rPr>
            <a:t>m </a:t>
          </a:r>
          <a:r>
            <a:rPr lang="en-US" b="0" i="0" dirty="0" err="1" smtClean="0">
              <a:latin typeface="Leelawadee UI" pitchFamily="34" charset="-34"/>
              <a:cs typeface="Leelawadee UI" pitchFamily="34" charset="-34"/>
            </a:rPr>
            <a:t>ve</a:t>
          </a:r>
          <a:r>
            <a:rPr lang="en-US" b="0" i="0" dirty="0" smtClean="0">
              <a:latin typeface="Leelawadee UI" pitchFamily="34" charset="-34"/>
              <a:cs typeface="Leelawadee UI" pitchFamily="34" charset="-34"/>
            </a:rPr>
            <a:t> n </a:t>
          </a:r>
          <a:r>
            <a:rPr lang="en-US" b="0" i="0" dirty="0" err="1" smtClean="0">
              <a:latin typeface="Leelawadee UI" pitchFamily="34" charset="-34"/>
              <a:cs typeface="Leelawadee UI" pitchFamily="34" charset="-34"/>
            </a:rPr>
            <a:t>keyfi</a:t>
          </a:r>
          <a:r>
            <a:rPr lang="en-US" b="0" i="0" dirty="0" smtClean="0">
              <a:latin typeface="Leelawadee UI" pitchFamily="34" charset="-34"/>
              <a:cs typeface="Leelawadee UI" pitchFamily="34" charset="-34"/>
            </a:rPr>
            <a:t> tam </a:t>
          </a:r>
          <a:r>
            <a:rPr lang="en-US" b="0" i="0" dirty="0" err="1" smtClean="0">
              <a:latin typeface="Leelawadee UI" pitchFamily="34" charset="-34"/>
              <a:cs typeface="Leelawadee UI" pitchFamily="34" charset="-34"/>
            </a:rPr>
            <a:t>sayılardır</a:t>
          </a:r>
          <a:r>
            <a:rPr lang="en-US" b="0" i="0" dirty="0" smtClean="0">
              <a:latin typeface="Leelawadee UI" pitchFamily="34" charset="-34"/>
              <a:cs typeface="Leelawadee UI" pitchFamily="34" charset="-34"/>
            </a:rPr>
            <a:t>(arbitrary integers)</a:t>
          </a:r>
          <a:endParaRPr lang="en-US" dirty="0">
            <a:latin typeface="Leelawadee UI" pitchFamily="34" charset="-34"/>
            <a:cs typeface="Leelawadee UI" pitchFamily="34" charset="-34"/>
          </a:endParaRPr>
        </a:p>
      </dgm:t>
    </dgm:pt>
    <dgm:pt modelId="{27AED2E4-3886-4DA5-9973-C782132C5625}" type="parTrans" cxnId="{1619ECE2-3619-40C8-82B4-68130910130D}">
      <dgm:prSet/>
      <dgm:spPr/>
      <dgm:t>
        <a:bodyPr/>
        <a:lstStyle/>
        <a:p>
          <a:endParaRPr lang="en-US"/>
        </a:p>
      </dgm:t>
    </dgm:pt>
    <dgm:pt modelId="{89E9C9D6-64DA-4A20-A1DD-288423E5E35E}" type="sibTrans" cxnId="{1619ECE2-3619-40C8-82B4-68130910130D}">
      <dgm:prSet/>
      <dgm:spPr/>
      <dgm:t>
        <a:bodyPr/>
        <a:lstStyle/>
        <a:p>
          <a:endParaRPr lang="en-US"/>
        </a:p>
      </dgm:t>
    </dgm:pt>
    <dgm:pt modelId="{B0AAF91C-CC53-41BA-A7EF-E816176980BC}" type="pres">
      <dgm:prSet presAssocID="{E7572BBD-A379-4609-9740-3CBF19A06EB9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0C07763-9E3F-455A-A795-94F78B03663D}" type="pres">
      <dgm:prSet presAssocID="{41DC4DD8-D086-4ADA-895B-538AA570017F}" presName="parentText" presStyleLbl="node1" presStyleIdx="0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CE97046-D724-4970-820F-86AB0A70ADC3}" type="pres">
      <dgm:prSet presAssocID="{41DC4DD8-D086-4ADA-895B-538AA570017F}" presName="childText" presStyleLbl="revTx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0E7AEFC-B43B-4BDA-86DB-CC1611182828}" type="pres">
      <dgm:prSet presAssocID="{1E81428D-498E-4685-B471-E5FCDF1AAF90}" presName="parentText" presStyleLbl="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160E0AD-0663-4724-810F-E54E4294B7F5}" type="pres">
      <dgm:prSet presAssocID="{1E81428D-498E-4685-B471-E5FCDF1AAF90}" presName="childText" presStyleLbl="revTx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91B8E55-66BD-41EA-9F44-DBE24A4C5812}" type="pres">
      <dgm:prSet presAssocID="{C318E6D8-B4BB-4E2C-AE66-6A66AFBAD7D0}" presName="parentText" presStyleLbl="node1" presStyleIdx="2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41A50DA-825F-4FBD-9AA9-353A406B3F53}" type="pres">
      <dgm:prSet presAssocID="{C318E6D8-B4BB-4E2C-AE66-6A66AFBAD7D0}" presName="childText" presStyleLbl="revTx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A08CDF6-8ED2-4455-AE76-9FE73D970A27}" type="pres">
      <dgm:prSet presAssocID="{8717C61E-0E2C-4AE3-B03D-762F2AE6711B}" presName="parentText" presStyleLbl="node1" presStyleIdx="3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C8956EF-1BE6-4A2C-A693-1C284FCCDFB1}" type="pres">
      <dgm:prSet presAssocID="{8717C61E-0E2C-4AE3-B03D-762F2AE6711B}" presName="childText" presStyleLbl="revTx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197238C-92F4-45AE-9BBF-DF02ABEE78EA}" type="presOf" srcId="{DA0B05C0-3256-4D50-A4A0-58633FE144F6}" destId="{7160E0AD-0663-4724-810F-E54E4294B7F5}" srcOrd="0" destOrd="0" presId="urn:microsoft.com/office/officeart/2005/8/layout/vList2"/>
    <dgm:cxn modelId="{E9184A72-CDD5-4A61-934C-7ED8804FE007}" type="presOf" srcId="{41DC4DD8-D086-4ADA-895B-538AA570017F}" destId="{E0C07763-9E3F-455A-A795-94F78B03663D}" srcOrd="0" destOrd="0" presId="urn:microsoft.com/office/officeart/2005/8/layout/vList2"/>
    <dgm:cxn modelId="{EE2EEC6D-9098-4AD9-B70C-D1744B6E5E4A}" type="presOf" srcId="{462BA433-736A-42CD-BC3E-780091B82179}" destId="{D41A50DA-825F-4FBD-9AA9-353A406B3F53}" srcOrd="0" destOrd="0" presId="urn:microsoft.com/office/officeart/2005/8/layout/vList2"/>
    <dgm:cxn modelId="{46672E6B-153A-4768-9544-9CF3F5EC7309}" srcId="{41DC4DD8-D086-4ADA-895B-538AA570017F}" destId="{8BCF1981-94D9-494F-AD41-78688C507A7B}" srcOrd="0" destOrd="0" parTransId="{B3530973-E7A7-4F15-9176-C2C8F8A96870}" sibTransId="{62052010-E800-4F69-B588-8642E9343FAE}"/>
    <dgm:cxn modelId="{4F4B7A00-2672-4419-8243-9CD7E90EA391}" srcId="{1E81428D-498E-4685-B471-E5FCDF1AAF90}" destId="{DA0B05C0-3256-4D50-A4A0-58633FE144F6}" srcOrd="0" destOrd="0" parTransId="{D12B4D3F-0602-4E88-856E-54562DB45F3E}" sibTransId="{B052AECD-CB5F-492A-A6E7-59C19823F267}"/>
    <dgm:cxn modelId="{D723ADAA-DEA5-4ED5-B812-C6CE366A353F}" srcId="{E7572BBD-A379-4609-9740-3CBF19A06EB9}" destId="{1E81428D-498E-4685-B471-E5FCDF1AAF90}" srcOrd="1" destOrd="0" parTransId="{7B50DFA3-7AE2-4EB0-8A3D-95EB298A5AAA}" sibTransId="{AC77A304-EDC2-483D-9342-8D27DFF856C2}"/>
    <dgm:cxn modelId="{D0605235-A0E5-4909-9C44-D2DCAF871396}" srcId="{E7572BBD-A379-4609-9740-3CBF19A06EB9}" destId="{8717C61E-0E2C-4AE3-B03D-762F2AE6711B}" srcOrd="3" destOrd="0" parTransId="{1F3BB243-81AB-45E3-A1FC-82CF8555AF77}" sibTransId="{BD06EE8B-10F3-4456-8050-55EB27E726B8}"/>
    <dgm:cxn modelId="{1619ECE2-3619-40C8-82B4-68130910130D}" srcId="{8717C61E-0E2C-4AE3-B03D-762F2AE6711B}" destId="{55D7834E-2652-4382-B179-64FE4E411FF6}" srcOrd="0" destOrd="0" parTransId="{27AED2E4-3886-4DA5-9973-C782132C5625}" sibTransId="{89E9C9D6-64DA-4A20-A1DD-288423E5E35E}"/>
    <dgm:cxn modelId="{186F13C9-2ED8-4D8C-AF8A-240C3BBF8E68}" type="presOf" srcId="{E7572BBD-A379-4609-9740-3CBF19A06EB9}" destId="{B0AAF91C-CC53-41BA-A7EF-E816176980BC}" srcOrd="0" destOrd="0" presId="urn:microsoft.com/office/officeart/2005/8/layout/vList2"/>
    <dgm:cxn modelId="{D283F564-25B9-4381-9346-B0FC4177F145}" srcId="{E7572BBD-A379-4609-9740-3CBF19A06EB9}" destId="{41DC4DD8-D086-4ADA-895B-538AA570017F}" srcOrd="0" destOrd="0" parTransId="{F5250CB0-76F8-4706-9683-77CF45BB0AA7}" sibTransId="{2CF85F4F-4926-4E00-9DB7-DF2147AF0E27}"/>
    <dgm:cxn modelId="{80691A87-2A21-4FBC-8B48-33909FDBAC03}" type="presOf" srcId="{55D7834E-2652-4382-B179-64FE4E411FF6}" destId="{6C8956EF-1BE6-4A2C-A693-1C284FCCDFB1}" srcOrd="0" destOrd="0" presId="urn:microsoft.com/office/officeart/2005/8/layout/vList2"/>
    <dgm:cxn modelId="{DFD1968A-6610-49B9-B68E-8B0A2E320F14}" srcId="{E7572BBD-A379-4609-9740-3CBF19A06EB9}" destId="{C318E6D8-B4BB-4E2C-AE66-6A66AFBAD7D0}" srcOrd="2" destOrd="0" parTransId="{3088E57B-DCE0-489A-8D3E-0B356105693E}" sibTransId="{37F2791F-EC9A-49D0-8673-8FC5E9083732}"/>
    <dgm:cxn modelId="{B01128C7-BDB9-4236-A338-E2F1CD22D7D4}" type="presOf" srcId="{8BCF1981-94D9-494F-AD41-78688C507A7B}" destId="{ECE97046-D724-4970-820F-86AB0A70ADC3}" srcOrd="0" destOrd="0" presId="urn:microsoft.com/office/officeart/2005/8/layout/vList2"/>
    <dgm:cxn modelId="{14ECEDE5-D132-46A2-AAB4-3F2BE7A05133}" type="presOf" srcId="{1E81428D-498E-4685-B471-E5FCDF1AAF90}" destId="{C0E7AEFC-B43B-4BDA-86DB-CC1611182828}" srcOrd="0" destOrd="0" presId="urn:microsoft.com/office/officeart/2005/8/layout/vList2"/>
    <dgm:cxn modelId="{FFE339EE-4278-4FEB-A1B1-3C8F84FCB1C3}" type="presOf" srcId="{C318E6D8-B4BB-4E2C-AE66-6A66AFBAD7D0}" destId="{891B8E55-66BD-41EA-9F44-DBE24A4C5812}" srcOrd="0" destOrd="0" presId="urn:microsoft.com/office/officeart/2005/8/layout/vList2"/>
    <dgm:cxn modelId="{CCF06A55-1B3A-4C01-A378-AF54BC755A2E}" srcId="{C318E6D8-B4BB-4E2C-AE66-6A66AFBAD7D0}" destId="{462BA433-736A-42CD-BC3E-780091B82179}" srcOrd="0" destOrd="0" parTransId="{45DA3CDC-8637-409F-A32A-A29C94422EC5}" sibTransId="{EA1007F1-E5F9-483F-8477-BF5829C64AEC}"/>
    <dgm:cxn modelId="{ADDDCBA0-6335-4875-81D2-70E3B7BB9A40}" type="presOf" srcId="{8717C61E-0E2C-4AE3-B03D-762F2AE6711B}" destId="{5A08CDF6-8ED2-4455-AE76-9FE73D970A27}" srcOrd="0" destOrd="0" presId="urn:microsoft.com/office/officeart/2005/8/layout/vList2"/>
    <dgm:cxn modelId="{DEC2E7A0-3E32-47B2-ACEB-2346DBAC3FEB}" type="presParOf" srcId="{B0AAF91C-CC53-41BA-A7EF-E816176980BC}" destId="{E0C07763-9E3F-455A-A795-94F78B03663D}" srcOrd="0" destOrd="0" presId="urn:microsoft.com/office/officeart/2005/8/layout/vList2"/>
    <dgm:cxn modelId="{B9CDFAD1-BE2A-4751-AB24-A600E2599CAD}" type="presParOf" srcId="{B0AAF91C-CC53-41BA-A7EF-E816176980BC}" destId="{ECE97046-D724-4970-820F-86AB0A70ADC3}" srcOrd="1" destOrd="0" presId="urn:microsoft.com/office/officeart/2005/8/layout/vList2"/>
    <dgm:cxn modelId="{46F0D9DB-CD51-4528-BC54-E785DC096CD1}" type="presParOf" srcId="{B0AAF91C-CC53-41BA-A7EF-E816176980BC}" destId="{C0E7AEFC-B43B-4BDA-86DB-CC1611182828}" srcOrd="2" destOrd="0" presId="urn:microsoft.com/office/officeart/2005/8/layout/vList2"/>
    <dgm:cxn modelId="{BDE57F82-F269-4C46-AEE3-629A97E7E0D6}" type="presParOf" srcId="{B0AAF91C-CC53-41BA-A7EF-E816176980BC}" destId="{7160E0AD-0663-4724-810F-E54E4294B7F5}" srcOrd="3" destOrd="0" presId="urn:microsoft.com/office/officeart/2005/8/layout/vList2"/>
    <dgm:cxn modelId="{CBB725ED-C812-495B-8DC6-6FCA398EF6B0}" type="presParOf" srcId="{B0AAF91C-CC53-41BA-A7EF-E816176980BC}" destId="{891B8E55-66BD-41EA-9F44-DBE24A4C5812}" srcOrd="4" destOrd="0" presId="urn:microsoft.com/office/officeart/2005/8/layout/vList2"/>
    <dgm:cxn modelId="{687C9F20-49DC-4353-B208-0A0476DC5B27}" type="presParOf" srcId="{B0AAF91C-CC53-41BA-A7EF-E816176980BC}" destId="{D41A50DA-825F-4FBD-9AA9-353A406B3F53}" srcOrd="5" destOrd="0" presId="urn:microsoft.com/office/officeart/2005/8/layout/vList2"/>
    <dgm:cxn modelId="{F7AA86D1-826B-4F2D-A0BE-0E36AE2DA716}" type="presParOf" srcId="{B0AAF91C-CC53-41BA-A7EF-E816176980BC}" destId="{5A08CDF6-8ED2-4455-AE76-9FE73D970A27}" srcOrd="6" destOrd="0" presId="urn:microsoft.com/office/officeart/2005/8/layout/vList2"/>
    <dgm:cxn modelId="{AD28F6AF-07DB-4D39-85C4-00992CF1374F}" type="presParOf" srcId="{B0AAF91C-CC53-41BA-A7EF-E816176980BC}" destId="{6C8956EF-1BE6-4A2C-A693-1C284FCCDFB1}" srcOrd="7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60A15671-CE52-48EF-8351-FC4BBD1AF2AE}">
      <dsp:nvSpPr>
        <dsp:cNvPr id="0" name=""/>
        <dsp:cNvSpPr/>
      </dsp:nvSpPr>
      <dsp:spPr>
        <a:xfrm>
          <a:off x="0" y="954404"/>
          <a:ext cx="7651750" cy="527670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35000"/>
                <a:satMod val="253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tint val="42000"/>
                <a:satMod val="255000"/>
              </a:schemeClr>
            </a:gs>
            <a:gs pos="97000">
              <a:schemeClr val="accent4">
                <a:hueOff val="0"/>
                <a:satOff val="0"/>
                <a:lumOff val="0"/>
                <a:alphaOff val="0"/>
                <a:tint val="53000"/>
                <a:satMod val="26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56000"/>
                <a:satMod val="275000"/>
              </a:schemeClr>
            </a:gs>
          </a:gsLst>
          <a:path path="circle">
            <a:fillToRect l="50000" t="50000" r="50000" b="50000"/>
          </a:path>
        </a:gradFill>
        <a:ln>
          <a:noFill/>
        </a:ln>
        <a:effectLst>
          <a:outerShdw blurRad="63500" dist="25400" dir="5400000" rotWithShape="0">
            <a:srgbClr val="000000">
              <a:alpha val="43137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smtClean="0">
              <a:latin typeface="Calibri" pitchFamily="34" charset="0"/>
              <a:cs typeface="Calibri" pitchFamily="34" charset="0"/>
            </a:rPr>
            <a:t>Tam Sayılar Kümesi</a:t>
          </a:r>
          <a:r>
            <a:rPr lang="en-US" sz="2200" i="1" kern="1200" smtClean="0">
              <a:latin typeface="Calibri" pitchFamily="34" charset="0"/>
              <a:cs typeface="Calibri" pitchFamily="34" charset="0"/>
            </a:rPr>
            <a:t>(Set of Integers)</a:t>
          </a:r>
          <a:endParaRPr lang="en-US" sz="2200" kern="1200" dirty="0"/>
        </a:p>
      </dsp:txBody>
      <dsp:txXfrm>
        <a:off x="0" y="954404"/>
        <a:ext cx="7651750" cy="527670"/>
      </dsp:txXfrm>
    </dsp:sp>
    <dsp:sp modelId="{9B9D3DE9-1928-46E6-9641-35FC7E1C794F}">
      <dsp:nvSpPr>
        <dsp:cNvPr id="0" name=""/>
        <dsp:cNvSpPr/>
      </dsp:nvSpPr>
      <dsp:spPr>
        <a:xfrm>
          <a:off x="0" y="1545434"/>
          <a:ext cx="7651750" cy="527670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35000"/>
                <a:satMod val="253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tint val="42000"/>
                <a:satMod val="255000"/>
              </a:schemeClr>
            </a:gs>
            <a:gs pos="97000">
              <a:schemeClr val="accent4">
                <a:hueOff val="0"/>
                <a:satOff val="0"/>
                <a:lumOff val="0"/>
                <a:alphaOff val="0"/>
                <a:tint val="53000"/>
                <a:satMod val="26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56000"/>
                <a:satMod val="275000"/>
              </a:schemeClr>
            </a:gs>
          </a:gsLst>
          <a:path path="circle">
            <a:fillToRect l="50000" t="50000" r="50000" b="50000"/>
          </a:path>
        </a:gradFill>
        <a:ln>
          <a:noFill/>
        </a:ln>
        <a:effectLst>
          <a:outerShdw blurRad="63500" dist="25400" dir="5400000" rotWithShape="0">
            <a:srgbClr val="000000">
              <a:alpha val="43137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err="1" smtClean="0">
              <a:latin typeface="Calibri" pitchFamily="34" charset="0"/>
              <a:cs typeface="Calibri" pitchFamily="34" charset="0"/>
            </a:rPr>
            <a:t>İkili</a:t>
          </a:r>
          <a:r>
            <a:rPr lang="en-US" sz="2200" kern="1200" dirty="0" smtClean="0">
              <a:latin typeface="Calibri" pitchFamily="34" charset="0"/>
              <a:cs typeface="Calibri" pitchFamily="34" charset="0"/>
            </a:rPr>
            <a:t> </a:t>
          </a:r>
          <a:r>
            <a:rPr lang="en-US" sz="2200" kern="1200" dirty="0" err="1" smtClean="0">
              <a:latin typeface="Calibri" pitchFamily="34" charset="0"/>
              <a:cs typeface="Calibri" pitchFamily="34" charset="0"/>
            </a:rPr>
            <a:t>İşlemler</a:t>
          </a:r>
          <a:r>
            <a:rPr lang="en-US" sz="2200" i="1" kern="1200" dirty="0" smtClean="0">
              <a:latin typeface="Calibri" pitchFamily="34" charset="0"/>
              <a:cs typeface="Calibri" pitchFamily="34" charset="0"/>
            </a:rPr>
            <a:t>(</a:t>
          </a:r>
          <a:r>
            <a:rPr lang="fr-FR" sz="2200" i="1" kern="1200" dirty="0" err="1" smtClean="0">
              <a:latin typeface="Calibri" pitchFamily="34" charset="0"/>
              <a:cs typeface="Calibri" pitchFamily="34" charset="0"/>
            </a:rPr>
            <a:t>Binary</a:t>
          </a:r>
          <a:r>
            <a:rPr lang="fr-FR" sz="2200" i="1" kern="1200" dirty="0" smtClean="0">
              <a:latin typeface="Calibri" pitchFamily="34" charset="0"/>
              <a:cs typeface="Calibri" pitchFamily="34" charset="0"/>
            </a:rPr>
            <a:t> Operations</a:t>
          </a:r>
          <a:r>
            <a:rPr lang="en-US" sz="2200" i="1" kern="1200" dirty="0" smtClean="0">
              <a:latin typeface="Calibri" pitchFamily="34" charset="0"/>
              <a:cs typeface="Calibri" pitchFamily="34" charset="0"/>
            </a:rPr>
            <a:t>)</a:t>
          </a:r>
          <a:endParaRPr lang="en-US" sz="2200" kern="1200" dirty="0"/>
        </a:p>
      </dsp:txBody>
      <dsp:txXfrm>
        <a:off x="0" y="1545434"/>
        <a:ext cx="7651750" cy="527670"/>
      </dsp:txXfrm>
    </dsp:sp>
    <dsp:sp modelId="{586ABA72-B6FA-4EEC-BA7A-612894733E09}">
      <dsp:nvSpPr>
        <dsp:cNvPr id="0" name=""/>
        <dsp:cNvSpPr/>
      </dsp:nvSpPr>
      <dsp:spPr>
        <a:xfrm>
          <a:off x="0" y="2136465"/>
          <a:ext cx="7651750" cy="527670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35000"/>
                <a:satMod val="253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tint val="42000"/>
                <a:satMod val="255000"/>
              </a:schemeClr>
            </a:gs>
            <a:gs pos="97000">
              <a:schemeClr val="accent4">
                <a:hueOff val="0"/>
                <a:satOff val="0"/>
                <a:lumOff val="0"/>
                <a:alphaOff val="0"/>
                <a:tint val="53000"/>
                <a:satMod val="26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56000"/>
                <a:satMod val="275000"/>
              </a:schemeClr>
            </a:gs>
          </a:gsLst>
          <a:path path="circle">
            <a:fillToRect l="50000" t="50000" r="50000" b="50000"/>
          </a:path>
        </a:gradFill>
        <a:ln>
          <a:noFill/>
        </a:ln>
        <a:effectLst>
          <a:outerShdw blurRad="63500" dist="25400" dir="5400000" rotWithShape="0">
            <a:srgbClr val="000000">
              <a:alpha val="43137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>
              <a:latin typeface="Calibri" pitchFamily="34" charset="0"/>
              <a:cs typeface="Calibri" pitchFamily="34" charset="0"/>
            </a:rPr>
            <a:t>Tam </a:t>
          </a:r>
          <a:r>
            <a:rPr lang="en-US" sz="2200" kern="1200" dirty="0" err="1" smtClean="0">
              <a:latin typeface="Calibri" pitchFamily="34" charset="0"/>
              <a:cs typeface="Calibri" pitchFamily="34" charset="0"/>
            </a:rPr>
            <a:t>Sayı</a:t>
          </a:r>
          <a:r>
            <a:rPr lang="en-US" sz="2200" kern="1200" dirty="0" smtClean="0">
              <a:latin typeface="Calibri" pitchFamily="34" charset="0"/>
              <a:cs typeface="Calibri" pitchFamily="34" charset="0"/>
            </a:rPr>
            <a:t> </a:t>
          </a:r>
          <a:r>
            <a:rPr lang="en-US" sz="2200" kern="1200" dirty="0" err="1" smtClean="0">
              <a:latin typeface="Calibri" pitchFamily="34" charset="0"/>
              <a:cs typeface="Calibri" pitchFamily="34" charset="0"/>
            </a:rPr>
            <a:t>Bölümü</a:t>
          </a:r>
          <a:r>
            <a:rPr lang="en-US" sz="2200" i="1" kern="1200" dirty="0" smtClean="0">
              <a:latin typeface="Calibri" pitchFamily="34" charset="0"/>
              <a:cs typeface="Calibri" pitchFamily="34" charset="0"/>
            </a:rPr>
            <a:t>(</a:t>
          </a:r>
          <a:r>
            <a:rPr lang="fr-FR" sz="2200" i="1" kern="1200" dirty="0" err="1" smtClean="0">
              <a:latin typeface="Calibri" pitchFamily="34" charset="0"/>
              <a:cs typeface="Calibri" pitchFamily="34" charset="0"/>
            </a:rPr>
            <a:t>Integer</a:t>
          </a:r>
          <a:r>
            <a:rPr lang="fr-FR" sz="2200" i="1" kern="1200" dirty="0" smtClean="0">
              <a:latin typeface="Calibri" pitchFamily="34" charset="0"/>
              <a:cs typeface="Calibri" pitchFamily="34" charset="0"/>
            </a:rPr>
            <a:t> Division</a:t>
          </a:r>
          <a:r>
            <a:rPr lang="en-US" sz="2200" i="1" kern="1200" dirty="0" smtClean="0">
              <a:latin typeface="Calibri" pitchFamily="34" charset="0"/>
              <a:cs typeface="Calibri" pitchFamily="34" charset="0"/>
            </a:rPr>
            <a:t>)</a:t>
          </a:r>
          <a:endParaRPr lang="en-US" sz="2200" kern="1200" dirty="0"/>
        </a:p>
      </dsp:txBody>
      <dsp:txXfrm>
        <a:off x="0" y="2136465"/>
        <a:ext cx="7651750" cy="527670"/>
      </dsp:txXfrm>
    </dsp:sp>
    <dsp:sp modelId="{A982A72C-15B7-4CE9-8147-889C3A1E4CBC}">
      <dsp:nvSpPr>
        <dsp:cNvPr id="0" name=""/>
        <dsp:cNvSpPr/>
      </dsp:nvSpPr>
      <dsp:spPr>
        <a:xfrm>
          <a:off x="0" y="2727495"/>
          <a:ext cx="7651750" cy="527670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35000"/>
                <a:satMod val="253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tint val="42000"/>
                <a:satMod val="255000"/>
              </a:schemeClr>
            </a:gs>
            <a:gs pos="97000">
              <a:schemeClr val="accent4">
                <a:hueOff val="0"/>
                <a:satOff val="0"/>
                <a:lumOff val="0"/>
                <a:alphaOff val="0"/>
                <a:tint val="53000"/>
                <a:satMod val="26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56000"/>
                <a:satMod val="275000"/>
              </a:schemeClr>
            </a:gs>
          </a:gsLst>
          <a:path path="circle">
            <a:fillToRect l="50000" t="50000" r="50000" b="50000"/>
          </a:path>
        </a:gradFill>
        <a:ln>
          <a:noFill/>
        </a:ln>
        <a:effectLst>
          <a:outerShdw blurRad="63500" dist="25400" dir="5400000" rotWithShape="0">
            <a:srgbClr val="000000">
              <a:alpha val="43137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err="1" smtClean="0">
              <a:latin typeface="Calibri" pitchFamily="34" charset="0"/>
              <a:cs typeface="Calibri" pitchFamily="34" charset="0"/>
            </a:rPr>
            <a:t>Bölünebilme</a:t>
          </a:r>
          <a:r>
            <a:rPr lang="en-US" sz="2200" i="1" kern="1200" dirty="0" smtClean="0">
              <a:latin typeface="Calibri" pitchFamily="34" charset="0"/>
              <a:cs typeface="Calibri" pitchFamily="34" charset="0"/>
            </a:rPr>
            <a:t>(Divisibility)</a:t>
          </a:r>
          <a:endParaRPr lang="en-US" sz="2200" i="1" kern="1200" dirty="0">
            <a:latin typeface="Calibri" pitchFamily="34" charset="0"/>
            <a:cs typeface="Calibri" pitchFamily="34" charset="0"/>
          </a:endParaRPr>
        </a:p>
      </dsp:txBody>
      <dsp:txXfrm>
        <a:off x="0" y="2727495"/>
        <a:ext cx="7651750" cy="527670"/>
      </dsp:txXfrm>
    </dsp:sp>
    <dsp:sp modelId="{3667AB45-03DC-42EA-8386-2DC33492CCB4}">
      <dsp:nvSpPr>
        <dsp:cNvPr id="0" name=""/>
        <dsp:cNvSpPr/>
      </dsp:nvSpPr>
      <dsp:spPr>
        <a:xfrm>
          <a:off x="0" y="3318525"/>
          <a:ext cx="7651750" cy="527670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35000"/>
                <a:satMod val="253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tint val="42000"/>
                <a:satMod val="255000"/>
              </a:schemeClr>
            </a:gs>
            <a:gs pos="97000">
              <a:schemeClr val="accent4">
                <a:hueOff val="0"/>
                <a:satOff val="0"/>
                <a:lumOff val="0"/>
                <a:alphaOff val="0"/>
                <a:tint val="53000"/>
                <a:satMod val="26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56000"/>
                <a:satMod val="275000"/>
              </a:schemeClr>
            </a:gs>
          </a:gsLst>
          <a:path path="circle">
            <a:fillToRect l="50000" t="50000" r="50000" b="50000"/>
          </a:path>
        </a:gradFill>
        <a:ln>
          <a:noFill/>
        </a:ln>
        <a:effectLst>
          <a:outerShdw blurRad="63500" dist="25400" dir="5400000" rotWithShape="0">
            <a:srgbClr val="000000">
              <a:alpha val="43137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err="1" smtClean="0">
              <a:latin typeface="Calibri" pitchFamily="34" charset="0"/>
              <a:cs typeface="Calibri" pitchFamily="34" charset="0"/>
            </a:rPr>
            <a:t>Doğrusal</a:t>
          </a:r>
          <a:r>
            <a:rPr lang="en-US" sz="2200" kern="1200" dirty="0" smtClean="0">
              <a:latin typeface="Calibri" pitchFamily="34" charset="0"/>
              <a:cs typeface="Calibri" pitchFamily="34" charset="0"/>
            </a:rPr>
            <a:t> Diophantine</a:t>
          </a:r>
          <a:r>
            <a:rPr lang="en-US" sz="2200" kern="1200" dirty="0" smtClean="0">
              <a:latin typeface="+mj-lt"/>
              <a:cs typeface="Calibri" pitchFamily="34" charset="0"/>
            </a:rPr>
            <a:t> </a:t>
          </a:r>
          <a:r>
            <a:rPr lang="en-US" sz="2200" kern="1200" dirty="0" err="1" smtClean="0">
              <a:latin typeface="Calibri" pitchFamily="34" charset="0"/>
              <a:cs typeface="Calibri" pitchFamily="34" charset="0"/>
            </a:rPr>
            <a:t>Denklemleri</a:t>
          </a:r>
          <a:r>
            <a:rPr lang="en-US" sz="2200" i="1" kern="1200" dirty="0" smtClean="0">
              <a:latin typeface="Calibri" pitchFamily="34" charset="0"/>
              <a:cs typeface="Calibri" pitchFamily="34" charset="0"/>
            </a:rPr>
            <a:t>(Linear Diophantine Equations)</a:t>
          </a:r>
          <a:endParaRPr lang="en-US" sz="2200" kern="1200" dirty="0"/>
        </a:p>
      </dsp:txBody>
      <dsp:txXfrm>
        <a:off x="0" y="3318525"/>
        <a:ext cx="7651750" cy="527670"/>
      </dsp:txXfrm>
    </dsp:sp>
  </dsp:spTree>
</dsp:drawing>
</file>

<file path=ppt/diagrams/drawing2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E0C07763-9E3F-455A-A795-94F78B03663D}">
      <dsp:nvSpPr>
        <dsp:cNvPr id="0" name=""/>
        <dsp:cNvSpPr/>
      </dsp:nvSpPr>
      <dsp:spPr>
        <a:xfrm>
          <a:off x="0" y="62642"/>
          <a:ext cx="6096000" cy="566280"/>
        </a:xfrm>
        <a:prstGeom prst="roundRect">
          <a:avLst/>
        </a:prstGeom>
        <a:solidFill>
          <a:srgbClr val="99DBEB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reflection blurRad="6350" stA="52000" endA="300" endPos="35000" dir="5400000" sy="-100000" algn="bl" rotWithShape="0"/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err="1" smtClean="0">
              <a:latin typeface="Leelawadee UI" pitchFamily="34" charset="-34"/>
              <a:cs typeface="Leelawadee UI" pitchFamily="34" charset="-34"/>
            </a:rPr>
            <a:t>Özellik</a:t>
          </a:r>
          <a:r>
            <a:rPr lang="en-US" sz="2200" kern="1200" dirty="0" smtClean="0">
              <a:latin typeface="Leelawadee UI" pitchFamily="34" charset="-34"/>
              <a:cs typeface="Leelawadee UI" pitchFamily="34" charset="-34"/>
            </a:rPr>
            <a:t> 1</a:t>
          </a:r>
          <a:endParaRPr lang="en-US" sz="2200" kern="1200" dirty="0">
            <a:latin typeface="Leelawadee UI" pitchFamily="34" charset="-34"/>
            <a:cs typeface="Leelawadee UI" pitchFamily="34" charset="-34"/>
          </a:endParaRPr>
        </a:p>
      </dsp:txBody>
      <dsp:txXfrm>
        <a:off x="0" y="62642"/>
        <a:ext cx="6096000" cy="566280"/>
      </dsp:txXfrm>
    </dsp:sp>
    <dsp:sp modelId="{ECE97046-D724-4970-820F-86AB0A70ADC3}">
      <dsp:nvSpPr>
        <dsp:cNvPr id="0" name=""/>
        <dsp:cNvSpPr/>
      </dsp:nvSpPr>
      <dsp:spPr>
        <a:xfrm>
          <a:off x="0" y="628922"/>
          <a:ext cx="6096000" cy="364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3548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700" kern="1200" dirty="0" err="1" smtClean="0">
              <a:latin typeface="Leelawadee UI" pitchFamily="34" charset="-34"/>
              <a:cs typeface="Leelawadee UI" pitchFamily="34" charset="-34"/>
            </a:rPr>
            <a:t>Eğer</a:t>
          </a:r>
          <a:r>
            <a:rPr lang="en-US" sz="1700" kern="1200" dirty="0" smtClean="0">
              <a:latin typeface="Leelawadee UI" pitchFamily="34" charset="-34"/>
              <a:cs typeface="Leelawadee UI" pitchFamily="34" charset="-34"/>
            </a:rPr>
            <a:t> a|1, </a:t>
          </a:r>
          <a:r>
            <a:rPr lang="en-US" sz="1700" kern="1200" dirty="0" err="1" smtClean="0">
              <a:latin typeface="Leelawadee UI" pitchFamily="34" charset="-34"/>
              <a:cs typeface="Leelawadee UI" pitchFamily="34" charset="-34"/>
            </a:rPr>
            <a:t>ise</a:t>
          </a:r>
          <a:r>
            <a:rPr lang="en-US" sz="1700" kern="1200" dirty="0" smtClean="0">
              <a:latin typeface="Leelawadee UI" pitchFamily="34" charset="-34"/>
              <a:cs typeface="Leelawadee UI" pitchFamily="34" charset="-34"/>
            </a:rPr>
            <a:t> a = ±1</a:t>
          </a:r>
          <a:endParaRPr lang="en-US" sz="1700" kern="1200" dirty="0">
            <a:latin typeface="Leelawadee UI" pitchFamily="34" charset="-34"/>
            <a:cs typeface="Leelawadee UI" pitchFamily="34" charset="-34"/>
          </a:endParaRPr>
        </a:p>
      </dsp:txBody>
      <dsp:txXfrm>
        <a:off x="0" y="628922"/>
        <a:ext cx="6096000" cy="364320"/>
      </dsp:txXfrm>
    </dsp:sp>
    <dsp:sp modelId="{C0E7AEFC-B43B-4BDA-86DB-CC1611182828}">
      <dsp:nvSpPr>
        <dsp:cNvPr id="0" name=""/>
        <dsp:cNvSpPr/>
      </dsp:nvSpPr>
      <dsp:spPr>
        <a:xfrm>
          <a:off x="0" y="993242"/>
          <a:ext cx="6096000" cy="566280"/>
        </a:xfrm>
        <a:prstGeom prst="roundRect">
          <a:avLst/>
        </a:prstGeom>
        <a:solidFill>
          <a:srgbClr val="FF0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reflection blurRad="6350" stA="52000" endA="300" endPos="35000" dir="5400000" sy="-100000" algn="bl" rotWithShape="0"/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err="1" smtClean="0">
              <a:latin typeface="Leelawadee UI" pitchFamily="34" charset="-34"/>
              <a:cs typeface="Leelawadee UI" pitchFamily="34" charset="-34"/>
            </a:rPr>
            <a:t>Özellik</a:t>
          </a:r>
          <a:r>
            <a:rPr lang="en-US" sz="2200" kern="1200" dirty="0" smtClean="0">
              <a:latin typeface="Leelawadee UI" pitchFamily="34" charset="-34"/>
              <a:cs typeface="Leelawadee UI" pitchFamily="34" charset="-34"/>
            </a:rPr>
            <a:t> 2</a:t>
          </a:r>
          <a:endParaRPr lang="en-US" sz="2200" kern="1200" dirty="0">
            <a:latin typeface="Leelawadee UI" pitchFamily="34" charset="-34"/>
            <a:cs typeface="Leelawadee UI" pitchFamily="34" charset="-34"/>
          </a:endParaRPr>
        </a:p>
      </dsp:txBody>
      <dsp:txXfrm>
        <a:off x="0" y="993242"/>
        <a:ext cx="6096000" cy="566280"/>
      </dsp:txXfrm>
    </dsp:sp>
    <dsp:sp modelId="{7160E0AD-0663-4724-810F-E54E4294B7F5}">
      <dsp:nvSpPr>
        <dsp:cNvPr id="0" name=""/>
        <dsp:cNvSpPr/>
      </dsp:nvSpPr>
      <dsp:spPr>
        <a:xfrm>
          <a:off x="0" y="1559522"/>
          <a:ext cx="6096000" cy="364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3548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700" kern="1200" dirty="0" err="1" smtClean="0">
              <a:latin typeface="Leelawadee UI" pitchFamily="34" charset="-34"/>
              <a:cs typeface="Leelawadee UI" pitchFamily="34" charset="-34"/>
            </a:rPr>
            <a:t>Eğer</a:t>
          </a:r>
          <a:r>
            <a:rPr lang="en-US" sz="1700" kern="1200" dirty="0" smtClean="0">
              <a:latin typeface="Leelawadee UI" pitchFamily="34" charset="-34"/>
              <a:cs typeface="Leelawadee UI" pitchFamily="34" charset="-34"/>
            </a:rPr>
            <a:t> </a:t>
          </a:r>
          <a:r>
            <a:rPr lang="en-US" sz="1700" kern="1200" dirty="0" err="1" smtClean="0">
              <a:latin typeface="Leelawadee UI" pitchFamily="34" charset="-34"/>
              <a:cs typeface="Leelawadee UI" pitchFamily="34" charset="-34"/>
            </a:rPr>
            <a:t>a|b</a:t>
          </a:r>
          <a:r>
            <a:rPr lang="en-US" sz="1700" kern="1200" dirty="0" smtClean="0">
              <a:latin typeface="Leelawadee UI" pitchFamily="34" charset="-34"/>
              <a:cs typeface="Leelawadee UI" pitchFamily="34" charset="-34"/>
            </a:rPr>
            <a:t> </a:t>
          </a:r>
          <a:r>
            <a:rPr lang="en-US" sz="1700" kern="1200" dirty="0" err="1" smtClean="0">
              <a:latin typeface="Leelawadee UI" pitchFamily="34" charset="-34"/>
              <a:cs typeface="Leelawadee UI" pitchFamily="34" charset="-34"/>
            </a:rPr>
            <a:t>ve</a:t>
          </a:r>
          <a:r>
            <a:rPr lang="en-US" sz="1700" kern="1200" dirty="0" smtClean="0">
              <a:latin typeface="Leelawadee UI" pitchFamily="34" charset="-34"/>
              <a:cs typeface="Leelawadee UI" pitchFamily="34" charset="-34"/>
            </a:rPr>
            <a:t> </a:t>
          </a:r>
          <a:r>
            <a:rPr lang="en-US" sz="1700" kern="1200" dirty="0" err="1" smtClean="0">
              <a:latin typeface="Leelawadee UI" pitchFamily="34" charset="-34"/>
              <a:cs typeface="Leelawadee UI" pitchFamily="34" charset="-34"/>
            </a:rPr>
            <a:t>b|a</a:t>
          </a:r>
          <a:r>
            <a:rPr lang="en-US" sz="1700" kern="1200" dirty="0" smtClean="0">
              <a:latin typeface="Leelawadee UI" pitchFamily="34" charset="-34"/>
              <a:cs typeface="Leelawadee UI" pitchFamily="34" charset="-34"/>
            </a:rPr>
            <a:t>, </a:t>
          </a:r>
          <a:r>
            <a:rPr lang="en-US" sz="1700" kern="1200" dirty="0" err="1" smtClean="0">
              <a:latin typeface="Leelawadee UI" pitchFamily="34" charset="-34"/>
              <a:cs typeface="Leelawadee UI" pitchFamily="34" charset="-34"/>
            </a:rPr>
            <a:t>ise</a:t>
          </a:r>
          <a:r>
            <a:rPr lang="en-US" sz="1700" kern="1200" dirty="0" smtClean="0">
              <a:latin typeface="Leelawadee UI" pitchFamily="34" charset="-34"/>
              <a:cs typeface="Leelawadee UI" pitchFamily="34" charset="-34"/>
            </a:rPr>
            <a:t> a = ±b</a:t>
          </a:r>
          <a:endParaRPr lang="en-US" sz="1700" kern="1200" dirty="0">
            <a:latin typeface="Leelawadee UI" pitchFamily="34" charset="-34"/>
            <a:cs typeface="Leelawadee UI" pitchFamily="34" charset="-34"/>
          </a:endParaRPr>
        </a:p>
      </dsp:txBody>
      <dsp:txXfrm>
        <a:off x="0" y="1559522"/>
        <a:ext cx="6096000" cy="364320"/>
      </dsp:txXfrm>
    </dsp:sp>
    <dsp:sp modelId="{891B8E55-66BD-41EA-9F44-DBE24A4C5812}">
      <dsp:nvSpPr>
        <dsp:cNvPr id="0" name=""/>
        <dsp:cNvSpPr/>
      </dsp:nvSpPr>
      <dsp:spPr>
        <a:xfrm>
          <a:off x="0" y="1923842"/>
          <a:ext cx="6096000" cy="566280"/>
        </a:xfrm>
        <a:prstGeom prst="roundRect">
          <a:avLst/>
        </a:prstGeom>
        <a:solidFill>
          <a:srgbClr val="99DBEB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reflection blurRad="6350" stA="52000" endA="300" endPos="35000" dir="5400000" sy="-100000" algn="bl" rotWithShape="0"/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err="1" smtClean="0">
              <a:latin typeface="Leelawadee UI" pitchFamily="34" charset="-34"/>
              <a:cs typeface="Leelawadee UI" pitchFamily="34" charset="-34"/>
            </a:rPr>
            <a:t>Özellik</a:t>
          </a:r>
          <a:r>
            <a:rPr lang="en-US" sz="2200" kern="1200" dirty="0" smtClean="0">
              <a:latin typeface="Leelawadee UI" pitchFamily="34" charset="-34"/>
              <a:cs typeface="Leelawadee UI" pitchFamily="34" charset="-34"/>
            </a:rPr>
            <a:t> 3</a:t>
          </a:r>
          <a:endParaRPr lang="en-US" sz="2200" kern="1200" dirty="0">
            <a:latin typeface="Leelawadee UI" pitchFamily="34" charset="-34"/>
            <a:cs typeface="Leelawadee UI" pitchFamily="34" charset="-34"/>
          </a:endParaRPr>
        </a:p>
      </dsp:txBody>
      <dsp:txXfrm>
        <a:off x="0" y="1923842"/>
        <a:ext cx="6096000" cy="566280"/>
      </dsp:txXfrm>
    </dsp:sp>
    <dsp:sp modelId="{D41A50DA-825F-4FBD-9AA9-353A406B3F53}">
      <dsp:nvSpPr>
        <dsp:cNvPr id="0" name=""/>
        <dsp:cNvSpPr/>
      </dsp:nvSpPr>
      <dsp:spPr>
        <a:xfrm>
          <a:off x="0" y="2490122"/>
          <a:ext cx="6096000" cy="364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3548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700" kern="1200" dirty="0" err="1" smtClean="0">
              <a:latin typeface="Leelawadee UI" pitchFamily="34" charset="-34"/>
              <a:cs typeface="Leelawadee UI" pitchFamily="34" charset="-34"/>
            </a:rPr>
            <a:t>Eğer</a:t>
          </a:r>
          <a:r>
            <a:rPr lang="en-US" sz="1700" kern="1200" dirty="0" smtClean="0">
              <a:latin typeface="Leelawadee UI" pitchFamily="34" charset="-34"/>
              <a:cs typeface="Leelawadee UI" pitchFamily="34" charset="-34"/>
            </a:rPr>
            <a:t> </a:t>
          </a:r>
          <a:r>
            <a:rPr lang="en-US" sz="1700" kern="1200" dirty="0" err="1" smtClean="0">
              <a:latin typeface="Leelawadee UI" pitchFamily="34" charset="-34"/>
              <a:cs typeface="Leelawadee UI" pitchFamily="34" charset="-34"/>
            </a:rPr>
            <a:t>a|b</a:t>
          </a:r>
          <a:r>
            <a:rPr lang="en-US" sz="1700" kern="1200" dirty="0" smtClean="0">
              <a:latin typeface="Leelawadee UI" pitchFamily="34" charset="-34"/>
              <a:cs typeface="Leelawadee UI" pitchFamily="34" charset="-34"/>
            </a:rPr>
            <a:t> </a:t>
          </a:r>
          <a:r>
            <a:rPr lang="en-US" sz="1700" kern="1200" dirty="0" err="1" smtClean="0">
              <a:latin typeface="Leelawadee UI" pitchFamily="34" charset="-34"/>
              <a:cs typeface="Leelawadee UI" pitchFamily="34" charset="-34"/>
            </a:rPr>
            <a:t>ve</a:t>
          </a:r>
          <a:r>
            <a:rPr lang="en-US" sz="1700" kern="1200" dirty="0" smtClean="0">
              <a:latin typeface="Leelawadee UI" pitchFamily="34" charset="-34"/>
              <a:cs typeface="Leelawadee UI" pitchFamily="34" charset="-34"/>
            </a:rPr>
            <a:t> </a:t>
          </a:r>
          <a:r>
            <a:rPr lang="en-US" sz="1700" kern="1200" dirty="0" err="1" smtClean="0">
              <a:latin typeface="Leelawadee UI" pitchFamily="34" charset="-34"/>
              <a:cs typeface="Leelawadee UI" pitchFamily="34" charset="-34"/>
            </a:rPr>
            <a:t>b|c</a:t>
          </a:r>
          <a:r>
            <a:rPr lang="en-US" sz="1700" kern="1200" dirty="0" smtClean="0">
              <a:latin typeface="Leelawadee UI" pitchFamily="34" charset="-34"/>
              <a:cs typeface="Leelawadee UI" pitchFamily="34" charset="-34"/>
            </a:rPr>
            <a:t>, </a:t>
          </a:r>
          <a:r>
            <a:rPr lang="en-US" sz="1700" kern="1200" dirty="0" err="1" smtClean="0">
              <a:latin typeface="Leelawadee UI" pitchFamily="34" charset="-34"/>
              <a:cs typeface="Leelawadee UI" pitchFamily="34" charset="-34"/>
            </a:rPr>
            <a:t>ise</a:t>
          </a:r>
          <a:r>
            <a:rPr lang="en-US" sz="1700" kern="1200" dirty="0" smtClean="0">
              <a:latin typeface="Leelawadee UI" pitchFamily="34" charset="-34"/>
              <a:cs typeface="Leelawadee UI" pitchFamily="34" charset="-34"/>
            </a:rPr>
            <a:t> </a:t>
          </a:r>
          <a:r>
            <a:rPr lang="en-US" sz="1700" kern="1200" dirty="0" err="1" smtClean="0">
              <a:latin typeface="Leelawadee UI" pitchFamily="34" charset="-34"/>
              <a:cs typeface="Leelawadee UI" pitchFamily="34" charset="-34"/>
            </a:rPr>
            <a:t>a|c</a:t>
          </a:r>
          <a:endParaRPr lang="en-US" sz="1700" kern="1200" dirty="0">
            <a:latin typeface="Leelawadee UI" pitchFamily="34" charset="-34"/>
            <a:cs typeface="Leelawadee UI" pitchFamily="34" charset="-34"/>
          </a:endParaRPr>
        </a:p>
      </dsp:txBody>
      <dsp:txXfrm>
        <a:off x="0" y="2490122"/>
        <a:ext cx="6096000" cy="364320"/>
      </dsp:txXfrm>
    </dsp:sp>
    <dsp:sp modelId="{5A08CDF6-8ED2-4455-AE76-9FE73D970A27}">
      <dsp:nvSpPr>
        <dsp:cNvPr id="0" name=""/>
        <dsp:cNvSpPr/>
      </dsp:nvSpPr>
      <dsp:spPr>
        <a:xfrm>
          <a:off x="0" y="2854442"/>
          <a:ext cx="6096000" cy="566280"/>
        </a:xfrm>
        <a:prstGeom prst="roundRect">
          <a:avLst/>
        </a:prstGeom>
        <a:solidFill>
          <a:srgbClr val="FF0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reflection blurRad="6350" stA="52000" endA="300" endPos="35000" dir="5400000" sy="-100000" algn="bl" rotWithShape="0"/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err="1" smtClean="0">
              <a:latin typeface="Leelawadee UI" pitchFamily="34" charset="-34"/>
              <a:cs typeface="Leelawadee UI" pitchFamily="34" charset="-34"/>
            </a:rPr>
            <a:t>Özellik</a:t>
          </a:r>
          <a:r>
            <a:rPr lang="en-US" sz="2200" kern="1200" dirty="0" smtClean="0">
              <a:latin typeface="Leelawadee UI" pitchFamily="34" charset="-34"/>
              <a:cs typeface="Leelawadee UI" pitchFamily="34" charset="-34"/>
            </a:rPr>
            <a:t> 4</a:t>
          </a:r>
          <a:endParaRPr lang="en-US" sz="2200" kern="1200" dirty="0">
            <a:latin typeface="Leelawadee UI" pitchFamily="34" charset="-34"/>
            <a:cs typeface="Leelawadee UI" pitchFamily="34" charset="-34"/>
          </a:endParaRPr>
        </a:p>
      </dsp:txBody>
      <dsp:txXfrm>
        <a:off x="0" y="2854442"/>
        <a:ext cx="6096000" cy="566280"/>
      </dsp:txXfrm>
    </dsp:sp>
    <dsp:sp modelId="{6C8956EF-1BE6-4A2C-A693-1C284FCCDFB1}">
      <dsp:nvSpPr>
        <dsp:cNvPr id="0" name=""/>
        <dsp:cNvSpPr/>
      </dsp:nvSpPr>
      <dsp:spPr>
        <a:xfrm>
          <a:off x="0" y="3420722"/>
          <a:ext cx="6096000" cy="5806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3548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700" kern="1200" dirty="0" err="1" smtClean="0">
              <a:latin typeface="Leelawadee UI" pitchFamily="34" charset="-34"/>
              <a:cs typeface="Leelawadee UI" pitchFamily="34" charset="-34"/>
            </a:rPr>
            <a:t>Eğer</a:t>
          </a:r>
          <a:r>
            <a:rPr lang="en-US" sz="1700" kern="1200" dirty="0" smtClean="0">
              <a:latin typeface="Leelawadee UI" pitchFamily="34" charset="-34"/>
              <a:cs typeface="Leelawadee UI" pitchFamily="34" charset="-34"/>
            </a:rPr>
            <a:t> </a:t>
          </a:r>
          <a:r>
            <a:rPr lang="en-US" sz="1700" kern="1200" dirty="0" err="1" smtClean="0">
              <a:latin typeface="Leelawadee UI" pitchFamily="34" charset="-34"/>
              <a:cs typeface="Leelawadee UI" pitchFamily="34" charset="-34"/>
            </a:rPr>
            <a:t>a|b</a:t>
          </a:r>
          <a:r>
            <a:rPr lang="en-US" sz="1700" kern="1200" dirty="0" smtClean="0">
              <a:latin typeface="Leelawadee UI" pitchFamily="34" charset="-34"/>
              <a:cs typeface="Leelawadee UI" pitchFamily="34" charset="-34"/>
            </a:rPr>
            <a:t> </a:t>
          </a:r>
          <a:r>
            <a:rPr lang="en-US" sz="1700" kern="1200" dirty="0" err="1" smtClean="0">
              <a:latin typeface="Leelawadee UI" pitchFamily="34" charset="-34"/>
              <a:cs typeface="Leelawadee UI" pitchFamily="34" charset="-34"/>
            </a:rPr>
            <a:t>ve</a:t>
          </a:r>
          <a:r>
            <a:rPr lang="en-US" sz="1700" kern="1200" dirty="0" smtClean="0">
              <a:latin typeface="Leelawadee UI" pitchFamily="34" charset="-34"/>
              <a:cs typeface="Leelawadee UI" pitchFamily="34" charset="-34"/>
            </a:rPr>
            <a:t> </a:t>
          </a:r>
          <a:r>
            <a:rPr lang="en-US" sz="1700" kern="1200" dirty="0" err="1" smtClean="0">
              <a:latin typeface="Leelawadee UI" pitchFamily="34" charset="-34"/>
              <a:cs typeface="Leelawadee UI" pitchFamily="34" charset="-34"/>
            </a:rPr>
            <a:t>a|c</a:t>
          </a:r>
          <a:r>
            <a:rPr lang="en-US" sz="1700" kern="1200" dirty="0" smtClean="0">
              <a:latin typeface="Leelawadee UI" pitchFamily="34" charset="-34"/>
              <a:cs typeface="Leelawadee UI" pitchFamily="34" charset="-34"/>
            </a:rPr>
            <a:t>, </a:t>
          </a:r>
          <a:r>
            <a:rPr lang="en-US" sz="1700" kern="1200" dirty="0" err="1" smtClean="0">
              <a:latin typeface="Leelawadee UI" pitchFamily="34" charset="-34"/>
              <a:cs typeface="Leelawadee UI" pitchFamily="34" charset="-34"/>
            </a:rPr>
            <a:t>ise</a:t>
          </a:r>
          <a:r>
            <a:rPr lang="en-US" sz="1700" kern="1200" dirty="0" smtClean="0">
              <a:latin typeface="Leelawadee UI" pitchFamily="34" charset="-34"/>
              <a:cs typeface="Leelawadee UI" pitchFamily="34" charset="-34"/>
            </a:rPr>
            <a:t> a|(m × b + n × c), </a:t>
          </a:r>
          <a:r>
            <a:rPr lang="en-US" sz="1700" b="0" i="0" kern="1200" dirty="0" smtClean="0">
              <a:latin typeface="Leelawadee UI" pitchFamily="34" charset="-34"/>
              <a:cs typeface="Leelawadee UI" pitchFamily="34" charset="-34"/>
            </a:rPr>
            <a:t>m </a:t>
          </a:r>
          <a:r>
            <a:rPr lang="en-US" sz="1700" b="0" i="0" kern="1200" dirty="0" err="1" smtClean="0">
              <a:latin typeface="Leelawadee UI" pitchFamily="34" charset="-34"/>
              <a:cs typeface="Leelawadee UI" pitchFamily="34" charset="-34"/>
            </a:rPr>
            <a:t>ve</a:t>
          </a:r>
          <a:r>
            <a:rPr lang="en-US" sz="1700" b="0" i="0" kern="1200" dirty="0" smtClean="0">
              <a:latin typeface="Leelawadee UI" pitchFamily="34" charset="-34"/>
              <a:cs typeface="Leelawadee UI" pitchFamily="34" charset="-34"/>
            </a:rPr>
            <a:t> n </a:t>
          </a:r>
          <a:r>
            <a:rPr lang="en-US" sz="1700" b="0" i="0" kern="1200" dirty="0" err="1" smtClean="0">
              <a:latin typeface="Leelawadee UI" pitchFamily="34" charset="-34"/>
              <a:cs typeface="Leelawadee UI" pitchFamily="34" charset="-34"/>
            </a:rPr>
            <a:t>keyfi</a:t>
          </a:r>
          <a:r>
            <a:rPr lang="en-US" sz="1700" b="0" i="0" kern="1200" dirty="0" smtClean="0">
              <a:latin typeface="Leelawadee UI" pitchFamily="34" charset="-34"/>
              <a:cs typeface="Leelawadee UI" pitchFamily="34" charset="-34"/>
            </a:rPr>
            <a:t> tam </a:t>
          </a:r>
          <a:r>
            <a:rPr lang="en-US" sz="1700" b="0" i="0" kern="1200" dirty="0" err="1" smtClean="0">
              <a:latin typeface="Leelawadee UI" pitchFamily="34" charset="-34"/>
              <a:cs typeface="Leelawadee UI" pitchFamily="34" charset="-34"/>
            </a:rPr>
            <a:t>sayılardır</a:t>
          </a:r>
          <a:r>
            <a:rPr lang="en-US" sz="1700" b="0" i="0" kern="1200" dirty="0" smtClean="0">
              <a:latin typeface="Leelawadee UI" pitchFamily="34" charset="-34"/>
              <a:cs typeface="Leelawadee UI" pitchFamily="34" charset="-34"/>
            </a:rPr>
            <a:t>(arbitrary integers)</a:t>
          </a:r>
          <a:endParaRPr lang="en-US" sz="1700" kern="1200" dirty="0">
            <a:latin typeface="Leelawadee UI" pitchFamily="34" charset="-34"/>
            <a:cs typeface="Leelawadee UI" pitchFamily="34" charset="-34"/>
          </a:endParaRPr>
        </a:p>
      </dsp:txBody>
      <dsp:txXfrm>
        <a:off x="0" y="3420722"/>
        <a:ext cx="6096000" cy="58063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ctrTitle"/>
          </p:nvPr>
        </p:nvSpPr>
        <p:spPr>
          <a:xfrm>
            <a:off x="1432560" y="359898"/>
            <a:ext cx="7406640" cy="1472184"/>
          </a:xfrm>
        </p:spPr>
        <p:txBody>
          <a:bodyPr anchor="b"/>
          <a:lstStyle>
            <a:lvl1pPr algn="l"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22" name="Subtitle 21"/>
          <p:cNvSpPr>
            <a:spLocks noGrp="1"/>
          </p:cNvSpPr>
          <p:nvPr>
            <p:ph type="subTitle" idx="1"/>
          </p:nvPr>
        </p:nvSpPr>
        <p:spPr>
          <a:xfrm>
            <a:off x="1432560" y="1850064"/>
            <a:ext cx="7406640" cy="1752600"/>
          </a:xfrm>
        </p:spPr>
        <p:txBody>
          <a:bodyPr tIns="0"/>
          <a:lstStyle>
            <a:lvl1pPr marL="27432" indent="0" algn="l">
              <a:buNone/>
              <a:defRPr sz="26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10/31/2022</a:t>
            </a:fld>
            <a:endParaRPr lang="en-US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921433" y="1413802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Oval 8"/>
          <p:cNvSpPr/>
          <p:nvPr/>
        </p:nvSpPr>
        <p:spPr>
          <a:xfrm>
            <a:off x="1157176" y="1345016"/>
            <a:ext cx="64008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10/31/2022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274639"/>
            <a:ext cx="1828800" cy="5851525"/>
          </a:xfrm>
        </p:spPr>
        <p:txBody>
          <a:bodyPr vert="eaVert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274640"/>
            <a:ext cx="5562600" cy="5851525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10/31/2022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10/31/2022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282890" y="-54"/>
            <a:ext cx="68580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8392" y="2600325"/>
            <a:ext cx="6400800" cy="2286000"/>
          </a:xfrm>
        </p:spPr>
        <p:txBody>
          <a:bodyPr anchor="t"/>
          <a:lstStyle>
            <a:lvl1pPr algn="l">
              <a:lnSpc>
                <a:spcPts val="4500"/>
              </a:lnSpc>
              <a:buNone/>
              <a:defRPr sz="4000" b="1" cap="all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8392" y="1066800"/>
            <a:ext cx="6400800" cy="1509712"/>
          </a:xfrm>
        </p:spPr>
        <p:txBody>
          <a:bodyPr anchor="b"/>
          <a:lstStyle>
            <a:lvl1pPr marL="18288" indent="0">
              <a:lnSpc>
                <a:spcPts val="2300"/>
              </a:lnSpc>
              <a:spcBef>
                <a:spcPts val="0"/>
              </a:spcBef>
              <a:buNone/>
              <a:defRPr sz="20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10/31/2022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 bwMode="invGray">
          <a:xfrm>
            <a:off x="2286000" y="0"/>
            <a:ext cx="762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Oval 7"/>
          <p:cNvSpPr/>
          <p:nvPr/>
        </p:nvSpPr>
        <p:spPr>
          <a:xfrm>
            <a:off x="2172321" y="2814656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Oval 8"/>
          <p:cNvSpPr/>
          <p:nvPr/>
        </p:nvSpPr>
        <p:spPr>
          <a:xfrm>
            <a:off x="2408064" y="2745870"/>
            <a:ext cx="64008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3560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7608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10/31/2022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160336"/>
            <a:ext cx="8229600" cy="1143000"/>
          </a:xfrm>
        </p:spPr>
        <p:txBody>
          <a:bodyPr anchor="ctr"/>
          <a:lstStyle>
            <a:lvl1pPr algn="ctr">
              <a:defRPr sz="4500" b="1" cap="none" baseline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6344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10/31/2022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 anchor="ctr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10/31/2022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014984" y="0"/>
            <a:ext cx="8129016" cy="6858000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10/31/2022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Rectangle 5"/>
          <p:cNvSpPr/>
          <p:nvPr/>
        </p:nvSpPr>
        <p:spPr bwMode="invGray">
          <a:xfrm>
            <a:off x="1014984" y="-54"/>
            <a:ext cx="73152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6778"/>
            <a:ext cx="3810000" cy="1162050"/>
          </a:xfrm>
          <a:ln>
            <a:noFill/>
          </a:ln>
        </p:spPr>
        <p:txBody>
          <a:bodyPr anchor="b"/>
          <a:lstStyle>
            <a:lvl1pPr algn="l">
              <a:lnSpc>
                <a:spcPts val="2000"/>
              </a:lnSpc>
              <a:buNone/>
              <a:defRPr sz="2200" b="1" cap="all" baseline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57200" y="1406964"/>
            <a:ext cx="3810000" cy="698500"/>
          </a:xfrm>
        </p:spPr>
        <p:txBody>
          <a:bodyPr/>
          <a:lstStyle>
            <a:lvl1pPr marL="4572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57200" y="2133600"/>
            <a:ext cx="8153400" cy="39925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10/31/2022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6896" y="1066800"/>
            <a:ext cx="2743200" cy="1981200"/>
          </a:xfrm>
        </p:spPr>
        <p:txBody>
          <a:bodyPr anchor="b">
            <a:noAutofit/>
          </a:bodyPr>
          <a:lstStyle>
            <a:lvl1pPr algn="l">
              <a:buNone/>
              <a:defRPr sz="2100" b="1">
                <a:effectLst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10/31/2022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62000" y="1066800"/>
            <a:ext cx="4572000" cy="4572000"/>
          </a:xfrm>
          <a:prstGeom prst="rect">
            <a:avLst/>
          </a:prstGeom>
          <a:solidFill>
            <a:srgbClr val="FFFFFF"/>
          </a:solidFill>
          <a:ln w="88900" cap="sq">
            <a:solidFill>
              <a:srgbClr val="FFFFFF"/>
            </a:solidFill>
            <a:miter lim="800000"/>
          </a:ln>
          <a:effectLst>
            <a:outerShdw blurRad="55500" dist="18500" dir="5400000" algn="tl" rotWithShape="0">
              <a:srgbClr val="000000">
                <a:alpha val="3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635">
            <a:bevelT w="25400" h="19050"/>
            <a:contourClr>
              <a:srgbClr val="969696"/>
            </a:contourClr>
          </a:sp3d>
        </p:spPr>
        <p:txBody>
          <a:bodyPr lIns="91440" tIns="274320" rtlCol="0" anchor="t">
            <a:normAutofit/>
          </a:bodyPr>
          <a:lstStyle>
            <a:extLst/>
          </a:lstStyle>
          <a:p>
            <a:pPr marL="0" indent="-283464" algn="l" rtl="0" eaLnBrk="1" latinLnBrk="0" hangingPunct="1">
              <a:lnSpc>
                <a:spcPts val="3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None/>
            </a:pPr>
            <a:endParaRPr kumimoji="0" lang="en-US" sz="32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38200" y="1143003"/>
            <a:ext cx="4419600" cy="3514531"/>
          </a:xfrm>
          <a:prstGeom prst="roundRect">
            <a:avLst>
              <a:gd name="adj" fmla="val 783"/>
            </a:avLst>
          </a:prstGeom>
          <a:solidFill>
            <a:schemeClr val="bg2"/>
          </a:solidFill>
          <a:ln w="127000">
            <a:noFill/>
            <a:miter lim="800000"/>
          </a:ln>
          <a:effectLst/>
        </p:spPr>
        <p:txBody>
          <a:bodyPr lIns="91440" tIns="274320" anchor="t"/>
          <a:lstStyle>
            <a:lvl1pPr indent="0">
              <a:buNone/>
              <a:defRPr sz="3200"/>
            </a:lvl1pPr>
            <a:extLst/>
          </a:lstStyle>
          <a:p>
            <a:pPr marL="0" algn="l" eaLnBrk="1" latinLnBrk="0" hangingPunct="1"/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9" name="Flowchart: Process 8"/>
          <p:cNvSpPr/>
          <p:nvPr/>
        </p:nvSpPr>
        <p:spPr>
          <a:xfrm rot="19468671">
            <a:off x="396725" y="954341"/>
            <a:ext cx="685800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shade val="90000"/>
                <a:satMod val="200000"/>
                <a:alpha val="4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0" name="Flowchart: Process 9"/>
          <p:cNvSpPr/>
          <p:nvPr/>
        </p:nvSpPr>
        <p:spPr>
          <a:xfrm rot="2103354" flipH="1">
            <a:off x="5003667" y="936786"/>
            <a:ext cx="649224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alpha val="2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800600"/>
            <a:ext cx="4419600" cy="762000"/>
          </a:xfrm>
        </p:spPr>
        <p:txBody>
          <a:bodyPr anchor="ctr"/>
          <a:lstStyle>
            <a:lvl1pPr marL="0" indent="0" algn="l">
              <a:lnSpc>
                <a:spcPts val="1600"/>
              </a:lnSpc>
              <a:spcBef>
                <a:spcPts val="0"/>
              </a:spcBef>
              <a:buNone/>
              <a:defRPr sz="1400">
                <a:solidFill>
                  <a:srgbClr val="777777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e 6"/>
          <p:cNvSpPr/>
          <p:nvPr/>
        </p:nvSpPr>
        <p:spPr>
          <a:xfrm>
            <a:off x="-815927" y="-815922"/>
            <a:ext cx="1638887" cy="1638887"/>
          </a:xfrm>
          <a:prstGeom prst="pie">
            <a:avLst>
              <a:gd name="adj1" fmla="val 0"/>
              <a:gd name="adj2" fmla="val 5402120"/>
            </a:avLst>
          </a:prstGeom>
          <a:solidFill>
            <a:schemeClr val="bg2">
              <a:tint val="18000"/>
              <a:satMod val="220000"/>
              <a:alpha val="33000"/>
            </a:schemeClr>
          </a:solidFill>
          <a:ln w="3175" cap="rnd" cmpd="sng" algn="ctr">
            <a:solidFill>
              <a:schemeClr val="bg2">
                <a:shade val="70000"/>
                <a:satMod val="200000"/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Oval 7"/>
          <p:cNvSpPr/>
          <p:nvPr/>
        </p:nvSpPr>
        <p:spPr>
          <a:xfrm>
            <a:off x="168816" y="21102"/>
            <a:ext cx="1702191" cy="1702191"/>
          </a:xfrm>
          <a:prstGeom prst="ellipse">
            <a:avLst/>
          </a:prstGeom>
          <a:noFill/>
          <a:ln w="27305" cap="rnd" cmpd="sng" algn="ctr">
            <a:solidFill>
              <a:schemeClr val="bg2">
                <a:tint val="45000"/>
                <a:satMod val="325000"/>
                <a:alpha val="100000"/>
              </a:schemeClr>
            </a:solidFill>
            <a:prstDash val="solid"/>
          </a:ln>
          <a:effectLst>
            <a:outerShdw blurRad="25400" dist="25400" dir="5400000" algn="tl" rotWithShape="0">
              <a:schemeClr val="bg2">
                <a:shade val="50000"/>
                <a:satMod val="150000"/>
                <a:alpha val="8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1" name="Donut 10"/>
          <p:cNvSpPr/>
          <p:nvPr/>
        </p:nvSpPr>
        <p:spPr>
          <a:xfrm rot="2315675">
            <a:off x="182881" y="1055077"/>
            <a:ext cx="1125717" cy="1102624"/>
          </a:xfrm>
          <a:prstGeom prst="donut">
            <a:avLst>
              <a:gd name="adj" fmla="val 11833"/>
            </a:avLst>
          </a:prstGeom>
          <a:gradFill rotWithShape="1">
            <a:gsLst>
              <a:gs pos="0">
                <a:schemeClr val="bg2">
                  <a:tint val="10000"/>
                  <a:shade val="99000"/>
                  <a:satMod val="355000"/>
                  <a:alpha val="70000"/>
                </a:schemeClr>
              </a:gs>
              <a:gs pos="70000">
                <a:schemeClr val="bg2">
                  <a:tint val="6000"/>
                  <a:shade val="100000"/>
                  <a:satMod val="400000"/>
                  <a:alpha val="55000"/>
                </a:schemeClr>
              </a:gs>
              <a:gs pos="100000">
                <a:schemeClr val="bg2">
                  <a:tint val="100000"/>
                  <a:shade val="75000"/>
                  <a:satMod val="370000"/>
                  <a:alpha val="60000"/>
                </a:schemeClr>
              </a:gs>
            </a:gsLst>
            <a:path path="circle">
              <a:fillToRect l="-407500" t="-50000" r="507500" b="150000"/>
            </a:path>
          </a:gradFill>
          <a:ln w="7350" cap="rnd" cmpd="sng" algn="ctr">
            <a:solidFill>
              <a:schemeClr val="bg2">
                <a:shade val="60000"/>
                <a:satMod val="220000"/>
                <a:alpha val="100000"/>
              </a:schemeClr>
            </a:solidFill>
            <a:prstDash val="solid"/>
          </a:ln>
          <a:effectLst>
            <a:outerShdw blurRad="12700" dist="15000" dir="4500000" algn="tl" rotWithShape="0">
              <a:schemeClr val="bg2">
                <a:shade val="10000"/>
                <a:satMod val="200000"/>
                <a:alpha val="3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>
          <a:xfrm>
            <a:off x="1012873" y="-54"/>
            <a:ext cx="8131127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5" name="Title Placeholder 4"/>
          <p:cNvSpPr>
            <a:spLocks noGrp="1"/>
          </p:cNvSpPr>
          <p:nvPr>
            <p:ph type="title"/>
          </p:nvPr>
        </p:nvSpPr>
        <p:spPr>
          <a:xfrm>
            <a:off x="1435608" y="274638"/>
            <a:ext cx="7498080" cy="1143000"/>
          </a:xfrm>
          <a:prstGeom prst="rect">
            <a:avLst/>
          </a:prstGeom>
        </p:spPr>
        <p:txBody>
          <a:bodyPr anchor="ctr">
            <a:normAutofit/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>
          <a:xfrm>
            <a:off x="1435608" y="1447800"/>
            <a:ext cx="7498080" cy="4800600"/>
          </a:xfrm>
          <a:prstGeom prst="rect">
            <a:avLst/>
          </a:prstGeom>
        </p:spPr>
        <p:txBody>
          <a:bodyPr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24" name="Date Placeholder 23"/>
          <p:cNvSpPr>
            <a:spLocks noGrp="1"/>
          </p:cNvSpPr>
          <p:nvPr>
            <p:ph type="dt" sz="half" idx="2"/>
          </p:nvPr>
        </p:nvSpPr>
        <p:spPr>
          <a:xfrm>
            <a:off x="3581400" y="6305550"/>
            <a:ext cx="2133600" cy="476250"/>
          </a:xfrm>
          <a:prstGeom prst="rect">
            <a:avLst/>
          </a:prstGeom>
        </p:spPr>
        <p:txBody>
          <a:bodyPr anchor="b"/>
          <a:lstStyle>
            <a:lvl1pPr algn="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</a:defRPr>
            </a:lvl1pPr>
            <a:extLst/>
          </a:lstStyle>
          <a:p>
            <a:fld id="{1D8BD707-D9CF-40AE-B4C6-C98DA3205C09}" type="datetimeFigureOut">
              <a:rPr lang="en-US" smtClean="0"/>
              <a:pPr/>
              <a:t>10/31/2022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5715000" y="6305550"/>
            <a:ext cx="2895600" cy="476250"/>
          </a:xfrm>
          <a:prstGeom prst="rect">
            <a:avLst/>
          </a:prstGeom>
        </p:spPr>
        <p:txBody>
          <a:bodyPr anchor="b"/>
          <a:lstStyle>
            <a:lvl1pPr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endParaRPr 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4"/>
          </p:nvPr>
        </p:nvSpPr>
        <p:spPr>
          <a:xfrm>
            <a:off x="8613648" y="6305550"/>
            <a:ext cx="457200" cy="476250"/>
          </a:xfrm>
          <a:prstGeom prst="rect">
            <a:avLst/>
          </a:prstGeom>
        </p:spPr>
        <p:txBody>
          <a:bodyPr anchor="b"/>
          <a:lstStyle>
            <a:lvl1pPr algn="ct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Rectangle 14"/>
          <p:cNvSpPr/>
          <p:nvPr/>
        </p:nvSpPr>
        <p:spPr bwMode="invGray">
          <a:xfrm>
            <a:off x="1014984" y="-54"/>
            <a:ext cx="73152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rtl="0" eaLnBrk="1" latinLnBrk="0" hangingPunct="1">
        <a:spcBef>
          <a:spcPct val="0"/>
        </a:spcBef>
        <a:buNone/>
        <a:defRPr kumimoji="0" sz="4300" kern="1200">
          <a:solidFill>
            <a:schemeClr val="tx2">
              <a:satMod val="130000"/>
            </a:schemeClr>
          </a:solidFill>
          <a:effectLst>
            <a:outerShdw blurRad="50000" dist="30000" dir="5400000" algn="tl" rotWithShape="0">
              <a:srgbClr val="000000">
                <a:alpha val="30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83464" algn="l" rtl="0" eaLnBrk="1" latinLnBrk="0" hangingPunct="1">
        <a:lnSpc>
          <a:spcPct val="100000"/>
        </a:lnSpc>
        <a:spcBef>
          <a:spcPts val="600"/>
        </a:spcBef>
        <a:buClr>
          <a:schemeClr val="accent1"/>
        </a:buClr>
        <a:buSzPct val="80000"/>
        <a:buFont typeface="Wingdings 2"/>
        <a:buChar char="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37744" algn="l" rtl="0" eaLnBrk="1" latinLnBrk="0" hangingPunct="1">
        <a:lnSpc>
          <a:spcPct val="100000"/>
        </a:lnSpc>
        <a:spcBef>
          <a:spcPts val="550"/>
        </a:spcBef>
        <a:buClr>
          <a:schemeClr val="accent1"/>
        </a:buClr>
        <a:buFont typeface="Verdana"/>
        <a:buChar char="◦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886968" indent="-228600" algn="l" rtl="0" eaLnBrk="1" latinLnBrk="0" hangingPunct="1">
        <a:lnSpc>
          <a:spcPct val="100000"/>
        </a:lnSpc>
        <a:spcBef>
          <a:spcPct val="20000"/>
        </a:spcBef>
        <a:buClr>
          <a:schemeClr val="accent2"/>
        </a:buClr>
        <a:buFont typeface="Wingdings 2"/>
        <a:buChar char="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173736" algn="l" rtl="0" eaLnBrk="1" latinLnBrk="0" hangingPunct="1">
        <a:lnSpc>
          <a:spcPct val="100000"/>
        </a:lnSpc>
        <a:spcBef>
          <a:spcPct val="20000"/>
        </a:spcBef>
        <a:buClr>
          <a:schemeClr val="accent3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298448" indent="-182880" algn="l" rtl="0" eaLnBrk="1" latinLnBrk="0" hangingPunct="1">
        <a:lnSpc>
          <a:spcPct val="100000"/>
        </a:lnSpc>
        <a:spcBef>
          <a:spcPct val="20000"/>
        </a:spcBef>
        <a:buClr>
          <a:schemeClr val="accent4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508760" indent="-182880" algn="l" rtl="0" eaLnBrk="1" latinLnBrk="0" hangingPunct="1">
        <a:lnSpc>
          <a:spcPct val="100000"/>
        </a:lnSpc>
        <a:spcBef>
          <a:spcPct val="20000"/>
        </a:spcBef>
        <a:buClr>
          <a:schemeClr val="accent5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71907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213055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mf"/><Relationship Id="rId2" Type="http://schemas.openxmlformats.org/officeDocument/2006/relationships/image" Target="../media/image12.w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wmf"/><Relationship Id="rId2" Type="http://schemas.openxmlformats.org/officeDocument/2006/relationships/image" Target="../media/image14.w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w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w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w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w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1432560" y="1850064"/>
            <a:ext cx="7406640" cy="11079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endParaRPr lang="en-US" altLang="en-US" sz="2000" i="0" dirty="0">
              <a:solidFill>
                <a:schemeClr val="tx2"/>
              </a:solidFill>
              <a:latin typeface="Arial" charset="0"/>
            </a:endParaRPr>
          </a:p>
          <a:p>
            <a:pPr algn="ctr"/>
            <a:r>
              <a:rPr lang="en-US" sz="4400" b="1" dirty="0" err="1" smtClean="0"/>
              <a:t>Kriptografi</a:t>
            </a:r>
            <a:r>
              <a:rPr lang="en-US" sz="4400" b="1" dirty="0" smtClean="0"/>
              <a:t> </a:t>
            </a:r>
            <a:r>
              <a:rPr lang="en-US" sz="4400" b="1" dirty="0" err="1" smtClean="0"/>
              <a:t>Matematiği</a:t>
            </a:r>
            <a:endParaRPr lang="en-US" sz="4400" b="1" dirty="0" smtClean="0"/>
          </a:p>
        </p:txBody>
      </p:sp>
      <p:pic>
        <p:nvPicPr>
          <p:cNvPr id="6" name="Picture 5" descr="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66800" y="0"/>
            <a:ext cx="8077200" cy="10668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990600" y="0"/>
            <a:ext cx="8153400" cy="1066800"/>
          </a:xfrm>
          <a:prstGeom prst="rect">
            <a:avLst/>
          </a:prstGeom>
          <a:ln w="9525">
            <a:noFill/>
            <a:miter lim="800000"/>
            <a:headEnd/>
            <a:tailEnd/>
          </a:ln>
          <a:extLst>
            <a:ext uri="{AF507438-7753-43E0-B8FC-AC1667EBCBE1}"/>
          </a:extLst>
        </p:spPr>
        <p:style>
          <a:lnRef idx="0">
            <a:scrgbClr r="0" g="0" b="0"/>
          </a:lnRef>
          <a:fillRef idx="1003">
            <a:schemeClr val="lt2"/>
          </a:fillRef>
          <a:effectRef idx="0">
            <a:scrgbClr r="0" g="0" b="0"/>
          </a:effectRef>
          <a:fontRef idx="major"/>
        </p:style>
        <p:txBody>
          <a:bodyPr wrap="none" anchor="ctr">
            <a:normAutofit/>
          </a:bodyPr>
          <a:lstStyle/>
          <a:p>
            <a:pPr marL="653796" indent="-571500" algn="ctr"/>
            <a:r>
              <a:rPr lang="en-US" sz="40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Bölünebilirlik</a:t>
            </a:r>
            <a:r>
              <a:rPr lang="en-US" sz="4000" i="1" dirty="0" smtClean="0">
                <a:cs typeface="Calibri" pitchFamily="34" charset="0"/>
              </a:rPr>
              <a:t>(</a:t>
            </a:r>
            <a:r>
              <a:rPr lang="fr-FR" sz="4000" i="1" dirty="0" err="1" smtClean="0">
                <a:cs typeface="Calibri" pitchFamily="34" charset="0"/>
              </a:rPr>
              <a:t>Divisibility</a:t>
            </a:r>
            <a:r>
              <a:rPr lang="en-US" sz="4000" i="1" dirty="0" smtClean="0">
                <a:cs typeface="Calibri" pitchFamily="34" charset="0"/>
              </a:rPr>
              <a:t>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43000" y="1295400"/>
            <a:ext cx="7620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Calibri" pitchFamily="34" charset="0"/>
                <a:cs typeface="Calibri" pitchFamily="34" charset="0"/>
              </a:rPr>
              <a:t>a </a:t>
            </a:r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sıfır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değilse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ve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bölme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bağıntısında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 r = 0 </a:t>
            </a:r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verirsek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, </a:t>
            </a:r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şunu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elde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ederiz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: </a:t>
            </a:r>
            <a:endParaRPr lang="en-US" sz="28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6" name="Rectangle 13"/>
          <p:cNvSpPr>
            <a:spLocks noChangeArrowheads="1"/>
          </p:cNvSpPr>
          <p:nvPr/>
        </p:nvSpPr>
        <p:spPr bwMode="auto">
          <a:xfrm>
            <a:off x="1219200" y="2362200"/>
            <a:ext cx="6324600" cy="579438"/>
          </a:xfrm>
          <a:prstGeom prst="rect">
            <a:avLst/>
          </a:prstGeom>
          <a:solidFill>
            <a:srgbClr val="99DBEB"/>
          </a:solidFill>
          <a:ln w="76200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3200">
                <a:latin typeface="Arial" charset="0"/>
              </a:rPr>
              <a:t>a = q × 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371600" y="3581400"/>
            <a:ext cx="6858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a’nın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, </a:t>
            </a:r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n’ye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bölümünden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kalan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 0 </a:t>
            </a:r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ise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 </a:t>
            </a:r>
            <a:endParaRPr lang="en-US" sz="28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371600" y="4267200"/>
            <a:ext cx="6858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a’nın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, </a:t>
            </a:r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n’ye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bölümünden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kalan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 0 </a:t>
            </a:r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değilse</a:t>
            </a:r>
            <a:endParaRPr lang="en-US" sz="2800" dirty="0" smtClean="0">
              <a:latin typeface="Calibri" pitchFamily="34" charset="0"/>
              <a:cs typeface="Calibri" pitchFamily="34" charset="0"/>
            </a:endParaRPr>
          </a:p>
          <a:p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şeklinde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gösterilecektir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. </a:t>
            </a:r>
            <a:endParaRPr lang="en-US" sz="2800" dirty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9" name="Picture 1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467600" y="3581400"/>
            <a:ext cx="768350" cy="422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1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467600" y="4343400"/>
            <a:ext cx="968375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66800" y="228600"/>
            <a:ext cx="79248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Örnek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 4</a:t>
            </a:r>
          </a:p>
          <a:p>
            <a:endParaRPr lang="en-US" sz="2800" dirty="0" smtClean="0">
              <a:latin typeface="Calibri" pitchFamily="34" charset="0"/>
              <a:cs typeface="Calibri" pitchFamily="34" charset="0"/>
            </a:endParaRPr>
          </a:p>
          <a:p>
            <a:pPr algn="just"/>
            <a:r>
              <a:rPr lang="en-US" sz="2800" dirty="0" smtClean="0">
                <a:latin typeface="Leelawadee UI" pitchFamily="34" charset="-34"/>
                <a:cs typeface="Leelawadee UI" pitchFamily="34" charset="-34"/>
              </a:rPr>
              <a:t>32 = 8 × 4</a:t>
            </a:r>
          </a:p>
          <a:p>
            <a:pPr algn="just"/>
            <a:endParaRPr lang="en-US" sz="2800" dirty="0" smtClean="0">
              <a:effectLst>
                <a:outerShdw blurRad="38100" dist="38100" dir="2700000" algn="tl">
                  <a:srgbClr val="C0C0C0"/>
                </a:outerShdw>
              </a:effectLst>
              <a:latin typeface="Leelawadee UI" pitchFamily="34" charset="-34"/>
              <a:cs typeface="Leelawadee UI" pitchFamily="34" charset="-34"/>
            </a:endParaRPr>
          </a:p>
          <a:p>
            <a:pPr algn="just"/>
            <a:r>
              <a:rPr lang="en-US" sz="2800" dirty="0" smtClean="0">
                <a:latin typeface="Leelawadee UI" pitchFamily="34" charset="-34"/>
                <a:cs typeface="Leelawadee UI" pitchFamily="34" charset="-34"/>
              </a:rPr>
              <a:t>42 = 5 × 8 + 2</a:t>
            </a:r>
          </a:p>
          <a:p>
            <a:pPr algn="just"/>
            <a:endParaRPr lang="en-US" sz="2800" dirty="0" smtClean="0">
              <a:latin typeface="Leelawadee UI" pitchFamily="34" charset="-34"/>
              <a:cs typeface="Leelawadee UI" pitchFamily="34" charset="-34"/>
            </a:endParaRPr>
          </a:p>
          <a:p>
            <a:pPr algn="just"/>
            <a:r>
              <a:rPr lang="en-US" sz="2800" dirty="0" smtClean="0">
                <a:latin typeface="Leelawadee UI" pitchFamily="34" charset="-34"/>
                <a:cs typeface="Leelawadee UI" pitchFamily="34" charset="-34"/>
              </a:rPr>
              <a:t>24 = 4 x -6</a:t>
            </a:r>
          </a:p>
          <a:p>
            <a:pPr algn="just"/>
            <a:endParaRPr lang="en-US" sz="2800" dirty="0" smtClean="0">
              <a:latin typeface="Leelawadee UI" pitchFamily="34" charset="-34"/>
              <a:cs typeface="Leelawadee UI" pitchFamily="34" charset="-34"/>
            </a:endParaRPr>
          </a:p>
          <a:p>
            <a:pPr algn="just"/>
            <a:r>
              <a:rPr lang="en-US" sz="2800" dirty="0" smtClean="0">
                <a:latin typeface="Leelawadee UI" pitchFamily="34" charset="-34"/>
                <a:cs typeface="Leelawadee UI" pitchFamily="34" charset="-34"/>
              </a:rPr>
              <a:t>-33 = 3 x 11</a:t>
            </a:r>
            <a:endParaRPr lang="en-US" sz="2800" dirty="0">
              <a:latin typeface="Leelawadee UI" pitchFamily="34" charset="-34"/>
              <a:cs typeface="Leelawadee UI" pitchFamily="34" charset="-34"/>
            </a:endParaRPr>
          </a:p>
        </p:txBody>
      </p:sp>
      <p:pic>
        <p:nvPicPr>
          <p:cNvPr id="5" name="Picture 1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038600" y="990600"/>
            <a:ext cx="846138" cy="6107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1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38600" y="1905000"/>
            <a:ext cx="1090613" cy="534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 descr="4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962400" y="2819400"/>
            <a:ext cx="1000125" cy="428625"/>
          </a:xfrm>
          <a:prstGeom prst="rect">
            <a:avLst/>
          </a:prstGeom>
        </p:spPr>
      </p:pic>
      <p:pic>
        <p:nvPicPr>
          <p:cNvPr id="8" name="Picture 7" descr="5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886200" y="3657600"/>
            <a:ext cx="1447800" cy="47254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990600" y="0"/>
            <a:ext cx="8153400" cy="1066800"/>
          </a:xfrm>
          <a:prstGeom prst="rect">
            <a:avLst/>
          </a:prstGeom>
          <a:ln w="9525">
            <a:noFill/>
            <a:miter lim="800000"/>
            <a:headEnd/>
            <a:tailEnd/>
          </a:ln>
          <a:extLst>
            <a:ext uri="{AF507438-7753-43E0-B8FC-AC1667EBCBE1}"/>
          </a:extLst>
        </p:spPr>
        <p:style>
          <a:lnRef idx="0">
            <a:scrgbClr r="0" g="0" b="0"/>
          </a:lnRef>
          <a:fillRef idx="1003">
            <a:schemeClr val="lt2"/>
          </a:fillRef>
          <a:effectRef idx="0">
            <a:scrgbClr r="0" g="0" b="0"/>
          </a:effectRef>
          <a:fontRef idx="major"/>
        </p:style>
        <p:txBody>
          <a:bodyPr wrap="none" anchor="ctr">
            <a:normAutofit/>
          </a:bodyPr>
          <a:lstStyle/>
          <a:p>
            <a:pPr marL="653796" indent="-571500" algn="ctr"/>
            <a:r>
              <a:rPr lang="en-US" sz="28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Bölünebilirliğin</a:t>
            </a:r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 </a:t>
            </a:r>
            <a:r>
              <a:rPr lang="en-US" sz="28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Özellikleri</a:t>
            </a:r>
            <a:r>
              <a:rPr lang="en-US" sz="2800" i="1" dirty="0" smtClean="0">
                <a:cs typeface="Calibri" pitchFamily="34" charset="0"/>
              </a:rPr>
              <a:t>(Properties of </a:t>
            </a:r>
            <a:r>
              <a:rPr lang="fr-FR" sz="2800" i="1" dirty="0" err="1" smtClean="0">
                <a:cs typeface="Calibri" pitchFamily="34" charset="0"/>
              </a:rPr>
              <a:t>Divisibility</a:t>
            </a:r>
            <a:r>
              <a:rPr lang="en-US" sz="2800" i="1" dirty="0" smtClean="0">
                <a:cs typeface="Calibri" pitchFamily="34" charset="0"/>
              </a:rPr>
              <a:t>)</a:t>
            </a:r>
          </a:p>
        </p:txBody>
      </p:sp>
      <p:graphicFrame>
        <p:nvGraphicFramePr>
          <p:cNvPr id="5" name="Diagram 4"/>
          <p:cNvGraphicFramePr/>
          <p:nvPr/>
        </p:nvGraphicFramePr>
        <p:xfrm>
          <a:off x="1524000" y="13970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66800" y="228600"/>
            <a:ext cx="792480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Örnek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 5</a:t>
            </a:r>
          </a:p>
          <a:p>
            <a:endParaRPr lang="en-US" sz="2800" dirty="0" smtClean="0">
              <a:latin typeface="Calibri" pitchFamily="34" charset="0"/>
              <a:cs typeface="Calibri" pitchFamily="34" charset="0"/>
            </a:endParaRPr>
          </a:p>
          <a:p>
            <a:pPr algn="just"/>
            <a:r>
              <a:rPr lang="en-US" sz="2800" dirty="0" smtClean="0">
                <a:latin typeface="Leelawadee UI" pitchFamily="34" charset="-34"/>
                <a:cs typeface="Leelawadee UI" pitchFamily="34" charset="-34"/>
              </a:rPr>
              <a:t>a = 3, b = 15, c = 45 </a:t>
            </a:r>
            <a:r>
              <a:rPr lang="en-US" sz="2800" dirty="0" err="1" smtClean="0">
                <a:latin typeface="Leelawadee UI" pitchFamily="34" charset="-34"/>
                <a:cs typeface="Leelawadee UI" pitchFamily="34" charset="-34"/>
              </a:rPr>
              <a:t>bölünebilirliğini</a:t>
            </a:r>
            <a:r>
              <a:rPr lang="en-US" sz="2800" dirty="0" smtClean="0">
                <a:latin typeface="Leelawadee UI" pitchFamily="34" charset="-34"/>
                <a:cs typeface="Leelawadee UI" pitchFamily="34" charset="-34"/>
              </a:rPr>
              <a:t> </a:t>
            </a:r>
            <a:r>
              <a:rPr lang="en-US" sz="2800" dirty="0" err="1" smtClean="0">
                <a:latin typeface="Leelawadee UI" pitchFamily="34" charset="-34"/>
                <a:cs typeface="Leelawadee UI" pitchFamily="34" charset="-34"/>
              </a:rPr>
              <a:t>bulunuz</a:t>
            </a:r>
            <a:endParaRPr lang="en-US" sz="2800" dirty="0" smtClean="0">
              <a:latin typeface="Leelawadee UI" pitchFamily="34" charset="-34"/>
              <a:cs typeface="Leelawadee UI" pitchFamily="34" charset="-34"/>
            </a:endParaRPr>
          </a:p>
          <a:p>
            <a:pPr algn="just"/>
            <a:endParaRPr lang="en-US" sz="2800" dirty="0" smtClean="0">
              <a:effectLst>
                <a:outerShdw blurRad="38100" dist="38100" dir="2700000" algn="tl">
                  <a:srgbClr val="C0C0C0"/>
                </a:outerShdw>
              </a:effectLst>
              <a:latin typeface="Leelawadee UI" pitchFamily="34" charset="-34"/>
              <a:cs typeface="Leelawadee UI" pitchFamily="34" charset="-34"/>
            </a:endParaRPr>
          </a:p>
          <a:p>
            <a:pPr lvl="0" algn="just"/>
            <a:r>
              <a:rPr lang="en-US" sz="2800" b="1" dirty="0" smtClean="0">
                <a:latin typeface="Leelawadee UI" pitchFamily="34" charset="-34"/>
                <a:cs typeface="Leelawadee UI" pitchFamily="34" charset="-34"/>
              </a:rPr>
              <a:t>3.Özelliğe </a:t>
            </a:r>
            <a:r>
              <a:rPr lang="en-US" sz="2800" b="1" dirty="0" err="1" smtClean="0">
                <a:latin typeface="Leelawadee UI" pitchFamily="34" charset="-34"/>
                <a:cs typeface="Leelawadee UI" pitchFamily="34" charset="-34"/>
              </a:rPr>
              <a:t>göre</a:t>
            </a:r>
            <a:endParaRPr lang="en-US" sz="2800" b="1" dirty="0" smtClean="0">
              <a:latin typeface="Leelawadee UI" pitchFamily="34" charset="-34"/>
              <a:cs typeface="Leelawadee UI" pitchFamily="34" charset="-34"/>
            </a:endParaRPr>
          </a:p>
          <a:p>
            <a:pPr lvl="0" algn="just"/>
            <a:endParaRPr lang="en-US" sz="2800" dirty="0" smtClean="0">
              <a:latin typeface="Leelawadee UI" pitchFamily="34" charset="-34"/>
              <a:cs typeface="Leelawadee UI" pitchFamily="34" charset="-34"/>
            </a:endParaRPr>
          </a:p>
          <a:p>
            <a:pPr lvl="0" algn="just"/>
            <a:r>
              <a:rPr lang="en-US" sz="2800" dirty="0" smtClean="0">
                <a:latin typeface="Leelawadee UI" pitchFamily="34" charset="-34"/>
                <a:cs typeface="Leelawadee UI" pitchFamily="34" charset="-34"/>
              </a:rPr>
              <a:t>3|15	 15|45	 3|45 		  </a:t>
            </a:r>
          </a:p>
          <a:p>
            <a:pPr algn="just"/>
            <a:endParaRPr lang="en-US" sz="2800" dirty="0" smtClean="0">
              <a:latin typeface="Leelawadee UI" pitchFamily="34" charset="-34"/>
              <a:cs typeface="Leelawadee UI" pitchFamily="34" charset="-34"/>
            </a:endParaRPr>
          </a:p>
          <a:p>
            <a:pPr algn="just"/>
            <a:endParaRPr lang="en-US" sz="2800" dirty="0" smtClean="0">
              <a:latin typeface="Leelawadee UI" pitchFamily="34" charset="-34"/>
              <a:cs typeface="Leelawadee UI" pitchFamily="34" charset="-34"/>
            </a:endParaRPr>
          </a:p>
          <a:p>
            <a:pPr algn="just"/>
            <a:r>
              <a:rPr lang="en-US" sz="2800" b="1" dirty="0" smtClean="0">
                <a:latin typeface="Leelawadee UI" pitchFamily="34" charset="-34"/>
                <a:cs typeface="Leelawadee UI" pitchFamily="34" charset="-34"/>
              </a:rPr>
              <a:t>4.Özelliğe </a:t>
            </a:r>
            <a:r>
              <a:rPr lang="en-US" sz="2800" b="1" dirty="0" err="1" smtClean="0">
                <a:latin typeface="Leelawadee UI" pitchFamily="34" charset="-34"/>
                <a:cs typeface="Leelawadee UI" pitchFamily="34" charset="-34"/>
              </a:rPr>
              <a:t>göre</a:t>
            </a:r>
            <a:endParaRPr lang="en-US" sz="2800" b="1" dirty="0" smtClean="0">
              <a:latin typeface="Leelawadee UI" pitchFamily="34" charset="-34"/>
              <a:cs typeface="Leelawadee UI" pitchFamily="34" charset="-34"/>
            </a:endParaRPr>
          </a:p>
          <a:p>
            <a:pPr algn="just"/>
            <a:endParaRPr lang="en-US" sz="2800" dirty="0" smtClean="0">
              <a:latin typeface="Leelawadee UI" pitchFamily="34" charset="-34"/>
              <a:cs typeface="Leelawadee UI" pitchFamily="34" charset="-34"/>
            </a:endParaRPr>
          </a:p>
          <a:p>
            <a:pPr lvl="0" algn="just"/>
            <a:r>
              <a:rPr lang="en-US" sz="2800" dirty="0" smtClean="0">
                <a:latin typeface="Leelawadee UI" pitchFamily="34" charset="-34"/>
                <a:cs typeface="Leelawadee UI" pitchFamily="34" charset="-34"/>
              </a:rPr>
              <a:t>3|15	 3|45 		3|(m × 15 + n × 45), </a:t>
            </a:r>
            <a:endParaRPr lang="en-US" sz="2800" dirty="0" smtClean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990600" y="0"/>
            <a:ext cx="8153400" cy="1066800"/>
          </a:xfrm>
          <a:prstGeom prst="rect">
            <a:avLst/>
          </a:prstGeom>
          <a:ln w="9525">
            <a:noFill/>
            <a:miter lim="800000"/>
            <a:headEnd/>
            <a:tailEnd/>
          </a:ln>
          <a:extLst>
            <a:ext uri="{AF507438-7753-43E0-B8FC-AC1667EBCBE1}"/>
          </a:extLst>
        </p:spPr>
        <p:style>
          <a:lnRef idx="0">
            <a:scrgbClr r="0" g="0" b="0"/>
          </a:lnRef>
          <a:fillRef idx="1003">
            <a:schemeClr val="lt2"/>
          </a:fillRef>
          <a:effectRef idx="0">
            <a:scrgbClr r="0" g="0" b="0"/>
          </a:effectRef>
          <a:fontRef idx="major"/>
        </p:style>
        <p:txBody>
          <a:bodyPr wrap="none" anchor="ctr">
            <a:normAutofit/>
          </a:bodyPr>
          <a:lstStyle/>
          <a:p>
            <a:pPr marL="653796" indent="-571500" algn="ctr"/>
            <a:r>
              <a:rPr lang="en-US" sz="4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Tüm</a:t>
            </a:r>
            <a:r>
              <a:rPr lang="en-US" sz="4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 </a:t>
            </a:r>
            <a:r>
              <a:rPr lang="en-US" sz="4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Bölenler</a:t>
            </a:r>
            <a:r>
              <a:rPr lang="en-US" sz="4400" i="1" dirty="0" smtClean="0">
                <a:cs typeface="Calibri" pitchFamily="34" charset="0"/>
              </a:rPr>
              <a:t>(All Divisors)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143000" y="1295400"/>
            <a:ext cx="76200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just">
              <a:buFont typeface="Arial" pitchFamily="34" charset="0"/>
              <a:buChar char="•"/>
            </a:pPr>
            <a:r>
              <a:rPr lang="en-US" sz="2800" dirty="0" smtClean="0">
                <a:latin typeface="Calibri" pitchFamily="34" charset="0"/>
                <a:cs typeface="Calibri" pitchFamily="34" charset="0"/>
              </a:rPr>
              <a:t>“1” </a:t>
            </a:r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hariç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tüm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pozitif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 tam </a:t>
            </a:r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sayıların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 en </a:t>
            </a:r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az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iki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böleni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vardır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. “1” </a:t>
            </a:r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ve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kendisi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.</a:t>
            </a:r>
          </a:p>
          <a:p>
            <a:pPr marL="514350" indent="-514350" algn="just">
              <a:buFont typeface="Arial" pitchFamily="34" charset="0"/>
              <a:buChar char="•"/>
            </a:pPr>
            <a:r>
              <a:rPr lang="en-US" sz="2800" dirty="0" smtClean="0">
                <a:latin typeface="Calibri" pitchFamily="34" charset="0"/>
                <a:cs typeface="Calibri" pitchFamily="34" charset="0"/>
              </a:rPr>
              <a:t>“1” </a:t>
            </a:r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sayısının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böleni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sadece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kendisidir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.</a:t>
            </a: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990600" y="3200400"/>
            <a:ext cx="8153400" cy="1066800"/>
          </a:xfrm>
          <a:prstGeom prst="rect">
            <a:avLst/>
          </a:prstGeom>
          <a:ln w="9525">
            <a:noFill/>
            <a:miter lim="800000"/>
            <a:headEnd/>
            <a:tailEnd/>
          </a:ln>
          <a:extLst>
            <a:ext uri="{AF507438-7753-43E0-B8FC-AC1667EBCBE1}"/>
          </a:extLst>
        </p:spPr>
        <p:style>
          <a:lnRef idx="0">
            <a:scrgbClr r="0" g="0" b="0"/>
          </a:lnRef>
          <a:fillRef idx="1003">
            <a:schemeClr val="lt2"/>
          </a:fillRef>
          <a:effectRef idx="0">
            <a:scrgbClr r="0" g="0" b="0"/>
          </a:effectRef>
          <a:fontRef idx="major"/>
        </p:style>
        <p:txBody>
          <a:bodyPr wrap="none" anchor="ctr">
            <a:normAutofit/>
          </a:bodyPr>
          <a:lstStyle/>
          <a:p>
            <a:pPr marL="653796" indent="-571500" algn="ctr"/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En </a:t>
            </a:r>
            <a:r>
              <a:rPr lang="en-US" sz="28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Büyük</a:t>
            </a:r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 </a:t>
            </a:r>
            <a:r>
              <a:rPr lang="en-US" sz="28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Ortak</a:t>
            </a:r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 </a:t>
            </a:r>
            <a:r>
              <a:rPr lang="en-US" sz="28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Bölen</a:t>
            </a:r>
            <a:r>
              <a:rPr lang="en-US" sz="2800" i="1" dirty="0" smtClean="0">
                <a:cs typeface="Calibri" pitchFamily="34" charset="0"/>
              </a:rPr>
              <a:t>(Greatest Common Divisor)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219200" y="4572000"/>
            <a:ext cx="76200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just"/>
            <a:r>
              <a:rPr lang="en-US" sz="2800" dirty="0" smtClean="0">
                <a:latin typeface="Calibri" pitchFamily="34" charset="0"/>
                <a:cs typeface="Calibri" pitchFamily="34" charset="0"/>
              </a:rPr>
              <a:t>EBOB : Her </a:t>
            </a:r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iki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pozitif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 tam </a:t>
            </a:r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sayıyıda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bölebilen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 en </a:t>
            </a:r>
          </a:p>
          <a:p>
            <a:pPr marL="514350" indent="-514350" algn="just"/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büyük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 tam </a:t>
            </a:r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sayıdır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.</a:t>
            </a:r>
          </a:p>
          <a:p>
            <a:pPr marL="514350" indent="-514350" algn="just"/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İki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pozitif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 tam </a:t>
            </a:r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sayının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EBOB’u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kriptografide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sıklıkla</a:t>
            </a:r>
            <a:endParaRPr lang="en-US" sz="2800" dirty="0" smtClean="0">
              <a:latin typeface="Calibri" pitchFamily="34" charset="0"/>
              <a:cs typeface="Calibri" pitchFamily="34" charset="0"/>
            </a:endParaRPr>
          </a:p>
          <a:p>
            <a:pPr marL="514350" indent="-514350" algn="just"/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ihtiyaç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duyulan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bir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 tam </a:t>
            </a:r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sayıdır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.</a:t>
            </a:r>
          </a:p>
          <a:p>
            <a:pPr marL="514350" indent="-514350" algn="just"/>
            <a:endParaRPr lang="en-US" sz="2800" dirty="0" smtClean="0">
              <a:latin typeface="Calibri" pitchFamily="34" charset="0"/>
              <a:cs typeface="Calibri" pitchFamily="34" charset="0"/>
            </a:endParaRPr>
          </a:p>
          <a:p>
            <a:pPr marL="514350" indent="-514350" algn="just"/>
            <a:r>
              <a:rPr lang="en-US" sz="2800" dirty="0" smtClean="0">
                <a:latin typeface="Calibri" pitchFamily="34" charset="0"/>
                <a:cs typeface="Calibri" pitchFamily="34" charset="0"/>
              </a:rPr>
              <a:t> 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990600" y="0"/>
            <a:ext cx="8153400" cy="1066800"/>
          </a:xfrm>
          <a:prstGeom prst="rect">
            <a:avLst/>
          </a:prstGeom>
          <a:ln w="9525">
            <a:noFill/>
            <a:miter lim="800000"/>
            <a:headEnd/>
            <a:tailEnd/>
          </a:ln>
          <a:extLst>
            <a:ext uri="{AF507438-7753-43E0-B8FC-AC1667EBCBE1}"/>
          </a:extLst>
        </p:spPr>
        <p:style>
          <a:lnRef idx="0">
            <a:scrgbClr r="0" g="0" b="0"/>
          </a:lnRef>
          <a:fillRef idx="1003">
            <a:schemeClr val="lt2"/>
          </a:fillRef>
          <a:effectRef idx="0">
            <a:scrgbClr r="0" g="0" b="0"/>
          </a:effectRef>
          <a:fontRef idx="major"/>
        </p:style>
        <p:txBody>
          <a:bodyPr wrap="none" anchor="ctr">
            <a:normAutofit/>
          </a:bodyPr>
          <a:lstStyle/>
          <a:p>
            <a:pPr marL="653796" indent="-571500" algn="ctr"/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En </a:t>
            </a:r>
            <a:r>
              <a:rPr lang="en-US" sz="28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Büyük</a:t>
            </a:r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 </a:t>
            </a:r>
            <a:r>
              <a:rPr lang="en-US" sz="28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Ortak</a:t>
            </a:r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 </a:t>
            </a:r>
            <a:r>
              <a:rPr lang="en-US" sz="28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Bölen</a:t>
            </a:r>
            <a:r>
              <a:rPr lang="en-US" sz="2800" i="1" dirty="0" smtClean="0">
                <a:cs typeface="Calibri" pitchFamily="34" charset="0"/>
              </a:rPr>
              <a:t>(Greatest Common Divisor)</a:t>
            </a:r>
          </a:p>
        </p:txBody>
      </p:sp>
      <p:pic>
        <p:nvPicPr>
          <p:cNvPr id="5" name="Picture 16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1600200" y="2286000"/>
            <a:ext cx="6694737" cy="2649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990600" y="0"/>
            <a:ext cx="8153400" cy="1066800"/>
          </a:xfrm>
          <a:prstGeom prst="rect">
            <a:avLst/>
          </a:prstGeom>
          <a:ln w="9525">
            <a:noFill/>
            <a:miter lim="800000"/>
            <a:headEnd/>
            <a:tailEnd/>
          </a:ln>
          <a:extLst>
            <a:ext uri="{AF507438-7753-43E0-B8FC-AC1667EBCBE1}"/>
          </a:extLst>
        </p:spPr>
        <p:style>
          <a:lnRef idx="0">
            <a:scrgbClr r="0" g="0" b="0"/>
          </a:lnRef>
          <a:fillRef idx="1003">
            <a:schemeClr val="lt2"/>
          </a:fillRef>
          <a:effectRef idx="0">
            <a:scrgbClr r="0" g="0" b="0"/>
          </a:effectRef>
          <a:fontRef idx="major"/>
        </p:style>
        <p:txBody>
          <a:bodyPr wrap="none" anchor="ctr">
            <a:normAutofit/>
          </a:bodyPr>
          <a:lstStyle/>
          <a:p>
            <a:pPr marL="653796" indent="-571500" algn="ctr"/>
            <a:r>
              <a:rPr lang="en-US" sz="36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Öklid</a:t>
            </a:r>
            <a:r>
              <a:rPr lang="en-US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 </a:t>
            </a:r>
            <a:r>
              <a:rPr lang="en-US" sz="36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Algoritması</a:t>
            </a:r>
            <a:r>
              <a:rPr lang="en-US" sz="3600" i="1" dirty="0" smtClean="0">
                <a:cs typeface="Calibri" pitchFamily="34" charset="0"/>
              </a:rPr>
              <a:t>(Euclidean Algorithm)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219200" y="1295400"/>
            <a:ext cx="76200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just"/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Tüm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ortak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bölenleri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listeleyerek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iki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pozitif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 tam </a:t>
            </a:r>
          </a:p>
          <a:p>
            <a:pPr marL="514350" indent="-514350" algn="just"/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sayının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 en </a:t>
            </a:r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büyük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ortak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bölenini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 (</a:t>
            </a:r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gcd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) </a:t>
            </a:r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bulmak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, </a:t>
            </a:r>
          </a:p>
          <a:p>
            <a:pPr marL="514350" indent="-514350" algn="just"/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iki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 tam </a:t>
            </a:r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sayı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büyük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olduğunda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pratik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değildir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. </a:t>
            </a:r>
          </a:p>
          <a:p>
            <a:pPr marL="514350" indent="-514350" algn="just"/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Neyse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ki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 2000 </a:t>
            </a:r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yılı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aşkın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bir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süre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önce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 Euclid </a:t>
            </a:r>
          </a:p>
          <a:p>
            <a:pPr marL="514350" indent="-514350" algn="just"/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adında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bir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matematikçi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, </a:t>
            </a:r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iki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pozitif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 tam </a:t>
            </a:r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sayının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 </a:t>
            </a:r>
          </a:p>
          <a:p>
            <a:pPr marL="514350" indent="-514350" algn="just"/>
            <a:r>
              <a:rPr lang="en-US" sz="2800" dirty="0" smtClean="0">
                <a:latin typeface="Calibri" pitchFamily="34" charset="0"/>
                <a:cs typeface="Calibri" pitchFamily="34" charset="0"/>
              </a:rPr>
              <a:t>en </a:t>
            </a:r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büyük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ortak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bölenini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bulabilen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bir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algoritma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 </a:t>
            </a:r>
          </a:p>
          <a:p>
            <a:pPr marL="514350" indent="-514350" algn="just"/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geliştirdi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.</a:t>
            </a:r>
          </a:p>
          <a:p>
            <a:pPr marL="514350" indent="-514350" algn="just"/>
            <a:r>
              <a:rPr lang="en-US" sz="2800" dirty="0" smtClean="0">
                <a:latin typeface="Calibri" pitchFamily="34" charset="0"/>
                <a:cs typeface="Calibri" pitchFamily="34" charset="0"/>
              </a:rPr>
              <a:t>Euclid </a:t>
            </a:r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Algoritması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iki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duruma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bağlıdır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.</a:t>
            </a:r>
          </a:p>
          <a:p>
            <a:pPr marL="514350" indent="-514350" algn="just"/>
            <a:r>
              <a:rPr lang="en-US" sz="2800" dirty="0" smtClean="0">
                <a:latin typeface="Calibri" pitchFamily="34" charset="0"/>
                <a:cs typeface="Calibri" pitchFamily="34" charset="0"/>
              </a:rPr>
              <a:t> </a:t>
            </a:r>
          </a:p>
        </p:txBody>
      </p:sp>
      <p:sp>
        <p:nvSpPr>
          <p:cNvPr id="6" name="Rectangle 13"/>
          <p:cNvSpPr>
            <a:spLocks noChangeArrowheads="1"/>
          </p:cNvSpPr>
          <p:nvPr/>
        </p:nvSpPr>
        <p:spPr bwMode="auto">
          <a:xfrm>
            <a:off x="1066800" y="5105400"/>
            <a:ext cx="8077200" cy="1569660"/>
          </a:xfrm>
          <a:prstGeom prst="rect">
            <a:avLst/>
          </a:prstGeom>
          <a:solidFill>
            <a:srgbClr val="99DBEB"/>
          </a:solidFill>
          <a:ln w="76200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3200" dirty="0" smtClean="0">
                <a:latin typeface="Arial" charset="0"/>
              </a:rPr>
              <a:t>Durum </a:t>
            </a:r>
            <a:r>
              <a:rPr lang="en-US" sz="3200" dirty="0">
                <a:latin typeface="Arial" charset="0"/>
              </a:rPr>
              <a:t>1: </a:t>
            </a:r>
            <a:r>
              <a:rPr lang="en-US" sz="3200" dirty="0" err="1">
                <a:latin typeface="Arial" charset="0"/>
              </a:rPr>
              <a:t>gcd</a:t>
            </a:r>
            <a:r>
              <a:rPr lang="en-US" sz="3200" dirty="0">
                <a:latin typeface="Arial" charset="0"/>
              </a:rPr>
              <a:t> (a, 0) = a</a:t>
            </a:r>
            <a:br>
              <a:rPr lang="en-US" sz="3200" dirty="0">
                <a:latin typeface="Arial" charset="0"/>
              </a:rPr>
            </a:br>
            <a:r>
              <a:rPr lang="en-US" sz="3200" dirty="0" smtClean="0">
                <a:latin typeface="Arial" charset="0"/>
              </a:rPr>
              <a:t>Durum 2: </a:t>
            </a:r>
            <a:r>
              <a:rPr lang="en-US" sz="3200" dirty="0" err="1">
                <a:latin typeface="Arial" charset="0"/>
              </a:rPr>
              <a:t>gcd</a:t>
            </a:r>
            <a:r>
              <a:rPr lang="en-US" sz="3200" dirty="0">
                <a:latin typeface="Arial" charset="0"/>
              </a:rPr>
              <a:t> (a, b) = </a:t>
            </a:r>
            <a:r>
              <a:rPr lang="en-US" sz="3200" dirty="0" err="1">
                <a:latin typeface="Arial" charset="0"/>
              </a:rPr>
              <a:t>gcd</a:t>
            </a:r>
            <a:r>
              <a:rPr lang="en-US" sz="3200" dirty="0">
                <a:latin typeface="Arial" charset="0"/>
              </a:rPr>
              <a:t> (b, r</a:t>
            </a:r>
            <a:r>
              <a:rPr lang="en-US" sz="3200" dirty="0" smtClean="0">
                <a:latin typeface="Arial" charset="0"/>
              </a:rPr>
              <a:t>) </a:t>
            </a:r>
          </a:p>
          <a:p>
            <a:r>
              <a:rPr lang="en-US" sz="3200" dirty="0" smtClean="0">
                <a:latin typeface="Arial" charset="0"/>
              </a:rPr>
              <a:t>r, </a:t>
            </a:r>
            <a:r>
              <a:rPr lang="en-US" sz="3200" dirty="0" err="1" smtClean="0">
                <a:latin typeface="Arial" charset="0"/>
              </a:rPr>
              <a:t>a’nın</a:t>
            </a:r>
            <a:r>
              <a:rPr lang="en-US" sz="3200" dirty="0" smtClean="0">
                <a:latin typeface="Arial" charset="0"/>
              </a:rPr>
              <a:t> </a:t>
            </a:r>
            <a:r>
              <a:rPr lang="en-US" sz="3200" dirty="0" err="1" smtClean="0">
                <a:latin typeface="Arial" charset="0"/>
              </a:rPr>
              <a:t>b’ye</a:t>
            </a:r>
            <a:r>
              <a:rPr lang="en-US" sz="3200" dirty="0" smtClean="0">
                <a:latin typeface="Arial" charset="0"/>
              </a:rPr>
              <a:t> </a:t>
            </a:r>
            <a:r>
              <a:rPr lang="en-US" sz="3200" dirty="0" err="1" smtClean="0">
                <a:latin typeface="Arial" charset="0"/>
              </a:rPr>
              <a:t>bölümünden</a:t>
            </a:r>
            <a:r>
              <a:rPr lang="en-US" sz="3200" dirty="0" smtClean="0">
                <a:latin typeface="Arial" charset="0"/>
              </a:rPr>
              <a:t> </a:t>
            </a:r>
            <a:r>
              <a:rPr lang="en-US" sz="3200" dirty="0" err="1" smtClean="0">
                <a:latin typeface="Arial" charset="0"/>
              </a:rPr>
              <a:t>kalan</a:t>
            </a:r>
            <a:r>
              <a:rPr lang="en-US" sz="3200" dirty="0" smtClean="0">
                <a:latin typeface="Arial" charset="0"/>
              </a:rPr>
              <a:t> </a:t>
            </a:r>
            <a:r>
              <a:rPr lang="en-US" sz="3200" dirty="0" err="1" smtClean="0">
                <a:latin typeface="Arial" charset="0"/>
              </a:rPr>
              <a:t>sayıdır</a:t>
            </a:r>
            <a:r>
              <a:rPr lang="en-US" sz="3200" dirty="0" smtClean="0">
                <a:latin typeface="Arial" charset="0"/>
              </a:rPr>
              <a:t>.</a:t>
            </a:r>
            <a:endParaRPr lang="en-US" sz="3200" dirty="0">
              <a:latin typeface="Arial" charset="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47800" y="1371600"/>
            <a:ext cx="7002462" cy="3514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990600" y="0"/>
            <a:ext cx="8153400" cy="1066800"/>
          </a:xfrm>
          <a:prstGeom prst="rect">
            <a:avLst/>
          </a:prstGeom>
          <a:ln w="9525">
            <a:noFill/>
            <a:miter lim="800000"/>
            <a:headEnd/>
            <a:tailEnd/>
          </a:ln>
          <a:extLst>
            <a:ext uri="{AF507438-7753-43E0-B8FC-AC1667EBCBE1}"/>
          </a:extLst>
        </p:spPr>
        <p:style>
          <a:lnRef idx="0">
            <a:scrgbClr r="0" g="0" b="0"/>
          </a:lnRef>
          <a:fillRef idx="1003">
            <a:schemeClr val="lt2"/>
          </a:fillRef>
          <a:effectRef idx="0">
            <a:scrgbClr r="0" g="0" b="0"/>
          </a:effectRef>
          <a:fontRef idx="major"/>
        </p:style>
        <p:txBody>
          <a:bodyPr wrap="none" anchor="ctr">
            <a:normAutofit/>
          </a:bodyPr>
          <a:lstStyle/>
          <a:p>
            <a:pPr marL="653796" indent="-571500" algn="ctr"/>
            <a:r>
              <a:rPr lang="en-US" sz="36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Öklid</a:t>
            </a:r>
            <a:r>
              <a:rPr lang="en-US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 </a:t>
            </a:r>
            <a:r>
              <a:rPr lang="en-US" sz="36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Algoritması</a:t>
            </a:r>
            <a:r>
              <a:rPr lang="en-US" sz="3600" i="1" dirty="0" smtClean="0">
                <a:cs typeface="Calibri" pitchFamily="34" charset="0"/>
              </a:rPr>
              <a:t>(Euclidean Algorithm)</a:t>
            </a:r>
          </a:p>
        </p:txBody>
      </p:sp>
      <p:sp>
        <p:nvSpPr>
          <p:cNvPr id="6" name="Rectangle 29"/>
          <p:cNvSpPr>
            <a:spLocks noChangeArrowheads="1"/>
          </p:cNvSpPr>
          <p:nvPr/>
        </p:nvSpPr>
        <p:spPr bwMode="auto">
          <a:xfrm>
            <a:off x="1066800" y="5410200"/>
            <a:ext cx="8077200" cy="1077218"/>
          </a:xfrm>
          <a:prstGeom prst="rect">
            <a:avLst/>
          </a:prstGeom>
          <a:solidFill>
            <a:srgbClr val="99DBEB"/>
          </a:solidFill>
          <a:ln w="76200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3200" dirty="0" err="1" smtClean="0">
                <a:latin typeface="Arial" charset="0"/>
              </a:rPr>
              <a:t>Eğer</a:t>
            </a:r>
            <a:r>
              <a:rPr lang="en-US" sz="3200" dirty="0" smtClean="0">
                <a:latin typeface="Arial" charset="0"/>
              </a:rPr>
              <a:t> </a:t>
            </a:r>
            <a:r>
              <a:rPr lang="en-US" sz="3200" dirty="0" err="1">
                <a:latin typeface="Arial" charset="0"/>
              </a:rPr>
              <a:t>gcd</a:t>
            </a:r>
            <a:r>
              <a:rPr lang="en-US" sz="3200" dirty="0">
                <a:latin typeface="Arial" charset="0"/>
              </a:rPr>
              <a:t> (a, b) = 1, </a:t>
            </a:r>
            <a:r>
              <a:rPr lang="en-US" sz="3200" dirty="0" err="1" smtClean="0">
                <a:latin typeface="Arial" charset="0"/>
              </a:rPr>
              <a:t>ise</a:t>
            </a:r>
            <a:r>
              <a:rPr lang="en-US" sz="3200" dirty="0" smtClean="0">
                <a:latin typeface="Arial" charset="0"/>
              </a:rPr>
              <a:t> a </a:t>
            </a:r>
            <a:r>
              <a:rPr lang="en-US" sz="3200" dirty="0" err="1" smtClean="0">
                <a:latin typeface="Arial" charset="0"/>
              </a:rPr>
              <a:t>ve</a:t>
            </a:r>
            <a:r>
              <a:rPr lang="en-US" sz="3200" dirty="0" smtClean="0">
                <a:latin typeface="Arial" charset="0"/>
              </a:rPr>
              <a:t> </a:t>
            </a:r>
            <a:r>
              <a:rPr lang="en-US" sz="3200" dirty="0">
                <a:latin typeface="Arial" charset="0"/>
              </a:rPr>
              <a:t>b </a:t>
            </a:r>
            <a:r>
              <a:rPr lang="en-US" sz="3200" dirty="0" err="1" smtClean="0">
                <a:latin typeface="Arial" charset="0"/>
              </a:rPr>
              <a:t>aralarında</a:t>
            </a:r>
            <a:r>
              <a:rPr lang="en-US" sz="3200" dirty="0" smtClean="0">
                <a:latin typeface="Arial" charset="0"/>
              </a:rPr>
              <a:t> </a:t>
            </a:r>
            <a:r>
              <a:rPr lang="en-US" sz="3200" dirty="0" err="1" smtClean="0">
                <a:latin typeface="Arial" charset="0"/>
              </a:rPr>
              <a:t>asaldır</a:t>
            </a:r>
            <a:r>
              <a:rPr lang="en-US" sz="3200" dirty="0" smtClean="0">
                <a:latin typeface="Arial" charset="0"/>
              </a:rPr>
              <a:t>.</a:t>
            </a:r>
            <a:endParaRPr lang="en-US" sz="3200" dirty="0">
              <a:latin typeface="Arial" charset="0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19200" y="1524000"/>
            <a:ext cx="762000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just"/>
            <a:r>
              <a:rPr lang="en-US" sz="2800" dirty="0" smtClean="0">
                <a:latin typeface="Calibri" pitchFamily="34" charset="0"/>
                <a:cs typeface="Calibri" pitchFamily="34" charset="0"/>
              </a:rPr>
              <a:t>Durum 1 </a:t>
            </a:r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oluşana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kadar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 Durum 2 </a:t>
            </a:r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tekrar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edilir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.</a:t>
            </a:r>
          </a:p>
          <a:p>
            <a:pPr marL="514350" indent="-514350" algn="just"/>
            <a:endParaRPr lang="en-US" sz="2800" dirty="0" smtClean="0">
              <a:latin typeface="Calibri" pitchFamily="34" charset="0"/>
              <a:cs typeface="Calibri" pitchFamily="34" charset="0"/>
            </a:endParaRPr>
          </a:p>
          <a:p>
            <a:pPr marL="514350" indent="-514350" algn="just"/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Örneğin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 GCD(21,13) = ? </a:t>
            </a:r>
          </a:p>
          <a:p>
            <a:pPr marL="514350" indent="-514350" algn="just"/>
            <a:r>
              <a:rPr lang="en-US" sz="2800" dirty="0" smtClean="0">
                <a:latin typeface="Calibri" pitchFamily="34" charset="0"/>
                <a:cs typeface="Calibri" pitchFamily="34" charset="0"/>
              </a:rPr>
              <a:t> </a:t>
            </a:r>
          </a:p>
          <a:p>
            <a:pPr marL="514350" indent="-514350" algn="just"/>
            <a:r>
              <a:rPr lang="en-US" sz="2800" dirty="0" smtClean="0">
                <a:latin typeface="Calibri" pitchFamily="34" charset="0"/>
                <a:cs typeface="Calibri" pitchFamily="34" charset="0"/>
              </a:rPr>
              <a:t> </a:t>
            </a:r>
          </a:p>
          <a:p>
            <a:pPr marL="514350" indent="-514350" algn="just"/>
            <a:r>
              <a:rPr lang="en-US" sz="2800" dirty="0" smtClean="0">
                <a:latin typeface="Calibri" pitchFamily="34" charset="0"/>
                <a:cs typeface="Calibri" pitchFamily="34" charset="0"/>
              </a:rPr>
              <a:t> </a:t>
            </a:r>
          </a:p>
          <a:p>
            <a:pPr marL="514350" indent="-514350" algn="just"/>
            <a:endParaRPr lang="en-US" sz="2800" dirty="0" smtClean="0">
              <a:latin typeface="Calibri" pitchFamily="34" charset="0"/>
              <a:cs typeface="Calibri" pitchFamily="34" charset="0"/>
            </a:endParaRPr>
          </a:p>
          <a:p>
            <a:pPr marL="514350" indent="-514350" algn="just"/>
            <a:endParaRPr lang="en-US" sz="2800" dirty="0" smtClean="0">
              <a:latin typeface="Calibri" pitchFamily="34" charset="0"/>
              <a:cs typeface="Calibri" pitchFamily="34" charset="0"/>
            </a:endParaRPr>
          </a:p>
          <a:p>
            <a:pPr marL="514350" indent="-514350" algn="just"/>
            <a:endParaRPr lang="en-US" sz="2800" dirty="0" smtClean="0">
              <a:latin typeface="Calibri" pitchFamily="34" charset="0"/>
              <a:cs typeface="Calibri" pitchFamily="34" charset="0"/>
            </a:endParaRPr>
          </a:p>
          <a:p>
            <a:pPr marL="514350" indent="-514350" algn="just"/>
            <a:r>
              <a:rPr lang="en-US" sz="2800" dirty="0" smtClean="0">
                <a:latin typeface="Calibri" pitchFamily="34" charset="0"/>
                <a:cs typeface="Calibri" pitchFamily="34" charset="0"/>
              </a:rPr>
              <a:t> </a:t>
            </a: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990600" y="0"/>
            <a:ext cx="8153400" cy="1066800"/>
          </a:xfrm>
          <a:prstGeom prst="rect">
            <a:avLst/>
          </a:prstGeom>
          <a:ln w="9525">
            <a:noFill/>
            <a:miter lim="800000"/>
            <a:headEnd/>
            <a:tailEnd/>
          </a:ln>
          <a:extLst>
            <a:ext uri="{AF507438-7753-43E0-B8FC-AC1667EBCBE1}"/>
          </a:extLst>
        </p:spPr>
        <p:style>
          <a:lnRef idx="0">
            <a:scrgbClr r="0" g="0" b="0"/>
          </a:lnRef>
          <a:fillRef idx="1003">
            <a:schemeClr val="lt2"/>
          </a:fillRef>
          <a:effectRef idx="0">
            <a:scrgbClr r="0" g="0" b="0"/>
          </a:effectRef>
          <a:fontRef idx="major"/>
        </p:style>
        <p:txBody>
          <a:bodyPr wrap="none" anchor="ctr">
            <a:normAutofit/>
          </a:bodyPr>
          <a:lstStyle/>
          <a:p>
            <a:pPr marL="653796" indent="-571500" algn="ctr"/>
            <a:r>
              <a:rPr lang="en-US" sz="36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Öklid</a:t>
            </a:r>
            <a:r>
              <a:rPr lang="en-US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 </a:t>
            </a:r>
            <a:r>
              <a:rPr lang="en-US" sz="36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Algoritması</a:t>
            </a:r>
            <a:r>
              <a:rPr lang="en-US" sz="3600" i="1" dirty="0" smtClean="0">
                <a:cs typeface="Calibri" pitchFamily="34" charset="0"/>
              </a:rPr>
              <a:t>(Euclidean Algorithm)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2057400" y="3200400"/>
          <a:ext cx="4419600" cy="2966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73200"/>
                <a:gridCol w="1473200"/>
                <a:gridCol w="147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 smtClean="0">
                          <a:latin typeface="Leelawadee" pitchFamily="34" charset="-34"/>
                          <a:cs typeface="Leelawadee" pitchFamily="34" charset="-34"/>
                        </a:rPr>
                        <a:t>q</a:t>
                      </a:r>
                      <a:endParaRPr lang="en-US" sz="1600" b="1" dirty="0">
                        <a:latin typeface="Leelawadee" pitchFamily="34" charset="-34"/>
                        <a:cs typeface="Leelawadee" pitchFamily="34" charset="-34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 smtClean="0">
                          <a:latin typeface="Leelawadee" pitchFamily="34" charset="-34"/>
                          <a:cs typeface="Leelawadee" pitchFamily="34" charset="-34"/>
                        </a:rPr>
                        <a:t>r</a:t>
                      </a:r>
                      <a:r>
                        <a:rPr lang="en-US" sz="1050" b="1" dirty="0" smtClean="0">
                          <a:latin typeface="Leelawadee" pitchFamily="34" charset="-34"/>
                          <a:cs typeface="Leelawadee" pitchFamily="34" charset="-34"/>
                        </a:rPr>
                        <a:t>1</a:t>
                      </a:r>
                      <a:r>
                        <a:rPr lang="en-US" sz="1600" b="1" dirty="0" smtClean="0">
                          <a:latin typeface="Leelawadee" pitchFamily="34" charset="-34"/>
                          <a:cs typeface="Leelawadee" pitchFamily="34" charset="-34"/>
                        </a:rPr>
                        <a:t>             r</a:t>
                      </a:r>
                      <a:r>
                        <a:rPr lang="en-US" sz="1000" b="1" dirty="0" smtClean="0">
                          <a:latin typeface="Leelawadee" pitchFamily="34" charset="-34"/>
                          <a:cs typeface="Leelawadee" pitchFamily="34" charset="-34"/>
                        </a:rPr>
                        <a:t>2</a:t>
                      </a:r>
                      <a:endParaRPr lang="en-US" sz="1600" b="1" dirty="0">
                        <a:latin typeface="Leelawadee" pitchFamily="34" charset="-34"/>
                        <a:cs typeface="Leelawadee" pitchFamily="34" charset="-34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 smtClean="0">
                          <a:latin typeface="Leelawadee" pitchFamily="34" charset="-34"/>
                          <a:cs typeface="Leelawadee" pitchFamily="34" charset="-34"/>
                        </a:rPr>
                        <a:t>r</a:t>
                      </a:r>
                      <a:endParaRPr lang="en-US" sz="1600" b="1" dirty="0">
                        <a:latin typeface="Leelawadee" pitchFamily="34" charset="-34"/>
                        <a:cs typeface="Leelawadee" pitchFamily="34" charset="-34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Leelawadee" pitchFamily="34" charset="-34"/>
                          <a:cs typeface="Leelawadee" pitchFamily="34" charset="-34"/>
                        </a:rPr>
                        <a:t>1</a:t>
                      </a:r>
                      <a:endParaRPr lang="en-US" sz="1600" dirty="0">
                        <a:latin typeface="Leelawadee" pitchFamily="34" charset="-34"/>
                        <a:cs typeface="Leelawadee" pitchFamily="34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Leelawadee" pitchFamily="34" charset="-34"/>
                          <a:cs typeface="Leelawadee" pitchFamily="34" charset="-34"/>
                        </a:rPr>
                        <a:t>21           13</a:t>
                      </a:r>
                      <a:endParaRPr lang="en-US" sz="1600" dirty="0">
                        <a:latin typeface="Leelawadee" pitchFamily="34" charset="-34"/>
                        <a:cs typeface="Leelawadee" pitchFamily="34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Leelawadee" pitchFamily="34" charset="-34"/>
                          <a:cs typeface="Leelawadee" pitchFamily="34" charset="-34"/>
                        </a:rPr>
                        <a:t>8</a:t>
                      </a:r>
                      <a:endParaRPr lang="en-US" sz="1600" dirty="0">
                        <a:latin typeface="Leelawadee" pitchFamily="34" charset="-34"/>
                        <a:cs typeface="Leelawadee" pitchFamily="34" charset="-34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Leelawadee" pitchFamily="34" charset="-34"/>
                          <a:cs typeface="Leelawadee" pitchFamily="34" charset="-34"/>
                        </a:rPr>
                        <a:t>1</a:t>
                      </a:r>
                      <a:endParaRPr lang="en-US" sz="1600" dirty="0">
                        <a:latin typeface="Leelawadee" pitchFamily="34" charset="-34"/>
                        <a:cs typeface="Leelawadee" pitchFamily="34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Leelawadee" pitchFamily="34" charset="-34"/>
                          <a:cs typeface="Leelawadee" pitchFamily="34" charset="-34"/>
                        </a:rPr>
                        <a:t>13             8</a:t>
                      </a:r>
                      <a:endParaRPr lang="en-US" sz="1600" dirty="0">
                        <a:latin typeface="Leelawadee" pitchFamily="34" charset="-34"/>
                        <a:cs typeface="Leelawadee" pitchFamily="34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Leelawadee" pitchFamily="34" charset="-34"/>
                          <a:cs typeface="Leelawadee" pitchFamily="34" charset="-34"/>
                        </a:rPr>
                        <a:t>5</a:t>
                      </a:r>
                      <a:endParaRPr lang="en-US" sz="1600" dirty="0">
                        <a:latin typeface="Leelawadee" pitchFamily="34" charset="-34"/>
                        <a:cs typeface="Leelawadee" pitchFamily="34" charset="-34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Leelawadee" pitchFamily="34" charset="-34"/>
                          <a:cs typeface="Leelawadee" pitchFamily="34" charset="-34"/>
                        </a:rPr>
                        <a:t>1</a:t>
                      </a:r>
                      <a:endParaRPr lang="en-US" sz="1600" dirty="0">
                        <a:latin typeface="Leelawadee" pitchFamily="34" charset="-34"/>
                        <a:cs typeface="Leelawadee" pitchFamily="34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Leelawadee" pitchFamily="34" charset="-34"/>
                          <a:cs typeface="Leelawadee" pitchFamily="34" charset="-34"/>
                        </a:rPr>
                        <a:t>8               5</a:t>
                      </a:r>
                      <a:endParaRPr lang="en-US" sz="1600" dirty="0">
                        <a:latin typeface="Leelawadee" pitchFamily="34" charset="-34"/>
                        <a:cs typeface="Leelawadee" pitchFamily="34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Leelawadee" pitchFamily="34" charset="-34"/>
                          <a:cs typeface="Leelawadee" pitchFamily="34" charset="-34"/>
                        </a:rPr>
                        <a:t>3</a:t>
                      </a:r>
                      <a:endParaRPr lang="en-US" sz="1600" dirty="0">
                        <a:latin typeface="Leelawadee" pitchFamily="34" charset="-34"/>
                        <a:cs typeface="Leelawadee" pitchFamily="34" charset="-34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Leelawadee" pitchFamily="34" charset="-34"/>
                          <a:cs typeface="Leelawadee" pitchFamily="34" charset="-34"/>
                        </a:rPr>
                        <a:t>1</a:t>
                      </a:r>
                      <a:endParaRPr lang="en-US" sz="1600" dirty="0">
                        <a:latin typeface="Leelawadee" pitchFamily="34" charset="-34"/>
                        <a:cs typeface="Leelawadee" pitchFamily="34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Leelawadee" pitchFamily="34" charset="-34"/>
                          <a:cs typeface="Leelawadee" pitchFamily="34" charset="-34"/>
                        </a:rPr>
                        <a:t>5               3</a:t>
                      </a:r>
                      <a:endParaRPr lang="en-US" sz="1600" dirty="0">
                        <a:latin typeface="Leelawadee" pitchFamily="34" charset="-34"/>
                        <a:cs typeface="Leelawadee" pitchFamily="34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Leelawadee" pitchFamily="34" charset="-34"/>
                          <a:cs typeface="Leelawadee" pitchFamily="34" charset="-34"/>
                        </a:rPr>
                        <a:t>2</a:t>
                      </a:r>
                      <a:endParaRPr lang="en-US" sz="1600" dirty="0">
                        <a:latin typeface="Leelawadee" pitchFamily="34" charset="-34"/>
                        <a:cs typeface="Leelawadee" pitchFamily="34" charset="-34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Leelawadee" pitchFamily="34" charset="-34"/>
                          <a:cs typeface="Leelawadee" pitchFamily="34" charset="-34"/>
                        </a:rPr>
                        <a:t>1</a:t>
                      </a:r>
                      <a:endParaRPr lang="en-US" sz="1600" dirty="0">
                        <a:latin typeface="Leelawadee" pitchFamily="34" charset="-34"/>
                        <a:cs typeface="Leelawadee" pitchFamily="34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Leelawadee" pitchFamily="34" charset="-34"/>
                          <a:cs typeface="Leelawadee" pitchFamily="34" charset="-34"/>
                        </a:rPr>
                        <a:t>3               2</a:t>
                      </a:r>
                      <a:endParaRPr lang="en-US" sz="1600" dirty="0">
                        <a:latin typeface="Leelawadee" pitchFamily="34" charset="-34"/>
                        <a:cs typeface="Leelawadee" pitchFamily="34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Leelawadee" pitchFamily="34" charset="-34"/>
                          <a:cs typeface="Leelawadee" pitchFamily="34" charset="-34"/>
                        </a:rPr>
                        <a:t>1</a:t>
                      </a:r>
                      <a:endParaRPr lang="en-US" sz="1600" dirty="0">
                        <a:latin typeface="Leelawadee" pitchFamily="34" charset="-34"/>
                        <a:cs typeface="Leelawadee" pitchFamily="34" charset="-34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Leelawadee" pitchFamily="34" charset="-34"/>
                          <a:cs typeface="Leelawadee" pitchFamily="34" charset="-34"/>
                        </a:rPr>
                        <a:t>2</a:t>
                      </a:r>
                      <a:endParaRPr lang="en-US" sz="1600" dirty="0">
                        <a:latin typeface="Leelawadee" pitchFamily="34" charset="-34"/>
                        <a:cs typeface="Leelawadee" pitchFamily="34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Leelawadee" pitchFamily="34" charset="-34"/>
                          <a:cs typeface="Leelawadee" pitchFamily="34" charset="-34"/>
                        </a:rPr>
                        <a:t>2               1</a:t>
                      </a:r>
                      <a:endParaRPr lang="en-US" sz="1600" dirty="0">
                        <a:latin typeface="Leelawadee" pitchFamily="34" charset="-34"/>
                        <a:cs typeface="Leelawadee" pitchFamily="34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Leelawadee" pitchFamily="34" charset="-34"/>
                          <a:cs typeface="Leelawadee" pitchFamily="34" charset="-34"/>
                        </a:rPr>
                        <a:t>0</a:t>
                      </a:r>
                      <a:endParaRPr lang="en-US" sz="1600" dirty="0">
                        <a:latin typeface="Leelawadee" pitchFamily="34" charset="-34"/>
                        <a:cs typeface="Leelawadee" pitchFamily="34" charset="-34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sz="1600" dirty="0">
                        <a:latin typeface="Leelawadee" pitchFamily="34" charset="-34"/>
                        <a:cs typeface="Leelawadee" pitchFamily="34" charset="-34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Leelawadee" pitchFamily="34" charset="-34"/>
                          <a:cs typeface="Leelawadee" pitchFamily="34" charset="-34"/>
                        </a:rPr>
                        <a:t>1               0</a:t>
                      </a:r>
                      <a:endParaRPr lang="en-US" sz="1600" dirty="0">
                        <a:latin typeface="Leelawadee" pitchFamily="34" charset="-34"/>
                        <a:cs typeface="Leelawadee" pitchFamily="34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Leelawadee" pitchFamily="34" charset="-34"/>
                        <a:cs typeface="Leelawadee" pitchFamily="34" charset="-34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66800" y="228600"/>
            <a:ext cx="79248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Örnek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 6</a:t>
            </a:r>
          </a:p>
          <a:p>
            <a:endParaRPr lang="en-US" sz="2800" dirty="0" smtClean="0">
              <a:latin typeface="Calibri" pitchFamily="34" charset="0"/>
              <a:cs typeface="Calibri" pitchFamily="34" charset="0"/>
            </a:endParaRPr>
          </a:p>
          <a:p>
            <a:pPr algn="just"/>
            <a:r>
              <a:rPr lang="en-US" sz="2800" dirty="0" smtClean="0">
                <a:latin typeface="Leelawadee UI" pitchFamily="34" charset="-34"/>
                <a:cs typeface="Leelawadee UI" pitchFamily="34" charset="-34"/>
              </a:rPr>
              <a:t>2740 </a:t>
            </a:r>
            <a:r>
              <a:rPr lang="en-US" sz="2800" dirty="0" err="1" smtClean="0">
                <a:latin typeface="Leelawadee UI" pitchFamily="34" charset="-34"/>
                <a:cs typeface="Leelawadee UI" pitchFamily="34" charset="-34"/>
              </a:rPr>
              <a:t>ve</a:t>
            </a:r>
            <a:r>
              <a:rPr lang="en-US" sz="2800" dirty="0" smtClean="0">
                <a:latin typeface="Leelawadee UI" pitchFamily="34" charset="-34"/>
                <a:cs typeface="Leelawadee UI" pitchFamily="34" charset="-34"/>
              </a:rPr>
              <a:t> 1760’ın </a:t>
            </a:r>
            <a:r>
              <a:rPr lang="en-US" sz="2800" dirty="0" err="1" smtClean="0">
                <a:latin typeface="Leelawadee UI" pitchFamily="34" charset="-34"/>
                <a:cs typeface="Leelawadee UI" pitchFamily="34" charset="-34"/>
              </a:rPr>
              <a:t>EBOB’unu</a:t>
            </a:r>
            <a:r>
              <a:rPr lang="en-US" sz="2800" dirty="0" smtClean="0">
                <a:latin typeface="Leelawadee UI" pitchFamily="34" charset="-34"/>
                <a:cs typeface="Leelawadee UI" pitchFamily="34" charset="-34"/>
              </a:rPr>
              <a:t> </a:t>
            </a:r>
            <a:r>
              <a:rPr lang="en-US" sz="2800" dirty="0" err="1" smtClean="0">
                <a:latin typeface="Leelawadee UI" pitchFamily="34" charset="-34"/>
                <a:cs typeface="Leelawadee UI" pitchFamily="34" charset="-34"/>
              </a:rPr>
              <a:t>bulunuz</a:t>
            </a:r>
            <a:r>
              <a:rPr lang="en-US" sz="2800" dirty="0" smtClean="0">
                <a:latin typeface="Leelawadee UI" pitchFamily="34" charset="-34"/>
                <a:cs typeface="Leelawadee UI" pitchFamily="34" charset="-34"/>
              </a:rPr>
              <a:t>.</a:t>
            </a:r>
          </a:p>
          <a:p>
            <a:pPr algn="just"/>
            <a:endParaRPr lang="en-US" sz="2800" dirty="0" smtClean="0">
              <a:effectLst>
                <a:outerShdw blurRad="38100" dist="38100" dir="2700000" algn="tl">
                  <a:srgbClr val="C0C0C0"/>
                </a:outerShdw>
              </a:effectLst>
              <a:latin typeface="Leelawadee UI" pitchFamily="34" charset="-34"/>
              <a:cs typeface="Leelawadee UI" pitchFamily="34" charset="-34"/>
            </a:endParaRPr>
          </a:p>
          <a:p>
            <a:pPr algn="just"/>
            <a:endParaRPr lang="en-US" sz="2800" dirty="0" smtClean="0">
              <a:effectLst>
                <a:outerShdw blurRad="38100" dist="38100" dir="2700000" algn="tl">
                  <a:srgbClr val="C0C0C0"/>
                </a:outerShdw>
              </a:effectLst>
              <a:latin typeface="Leelawadee UI" pitchFamily="34" charset="-34"/>
              <a:cs typeface="Leelawadee UI" pitchFamily="34" charset="-34"/>
            </a:endParaRPr>
          </a:p>
        </p:txBody>
      </p:sp>
      <p:pic>
        <p:nvPicPr>
          <p:cNvPr id="5" name="Picture 15"/>
          <p:cNvPicPr>
            <a:picLocks noChangeAspect="1" noChangeArrowheads="1"/>
          </p:cNvPicPr>
          <p:nvPr/>
        </p:nvPicPr>
        <p:blipFill>
          <a:blip r:embed="rId2" cstate="print">
            <a:duotone>
              <a:prstClr val="black"/>
              <a:schemeClr val="bg1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1295400" y="1905000"/>
            <a:ext cx="5265737" cy="3830638"/>
          </a:xfrm>
          <a:prstGeom prst="rect">
            <a:avLst/>
          </a:prstGeom>
          <a:solidFill>
            <a:schemeClr val="folHlink"/>
          </a:solidFill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Garavel\Downloads\symmetric-encryption-optimized.gif"/>
          <p:cNvPicPr>
            <a:picLocks noGrp="1" noChangeAspect="1" noChangeArrowheads="1" noCrop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52600" y="838200"/>
            <a:ext cx="6400800" cy="48006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66800" y="228600"/>
            <a:ext cx="79248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Örnek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 7</a:t>
            </a:r>
          </a:p>
          <a:p>
            <a:endParaRPr lang="en-US" sz="2800" dirty="0" smtClean="0">
              <a:latin typeface="Calibri" pitchFamily="34" charset="0"/>
              <a:cs typeface="Calibri" pitchFamily="34" charset="0"/>
            </a:endParaRPr>
          </a:p>
          <a:p>
            <a:pPr algn="just"/>
            <a:r>
              <a:rPr lang="en-US" sz="2800" dirty="0" smtClean="0">
                <a:latin typeface="Leelawadee UI" pitchFamily="34" charset="-34"/>
                <a:cs typeface="Leelawadee UI" pitchFamily="34" charset="-34"/>
              </a:rPr>
              <a:t>25 </a:t>
            </a:r>
            <a:r>
              <a:rPr lang="en-US" sz="2800" dirty="0" err="1" smtClean="0">
                <a:latin typeface="Leelawadee UI" pitchFamily="34" charset="-34"/>
                <a:cs typeface="Leelawadee UI" pitchFamily="34" charset="-34"/>
              </a:rPr>
              <a:t>ve</a:t>
            </a:r>
            <a:r>
              <a:rPr lang="en-US" sz="2800" dirty="0" smtClean="0">
                <a:latin typeface="Leelawadee UI" pitchFamily="34" charset="-34"/>
                <a:cs typeface="Leelawadee UI" pitchFamily="34" charset="-34"/>
              </a:rPr>
              <a:t> 60’ın </a:t>
            </a:r>
            <a:r>
              <a:rPr lang="en-US" sz="2800" dirty="0" err="1" smtClean="0">
                <a:latin typeface="Leelawadee UI" pitchFamily="34" charset="-34"/>
                <a:cs typeface="Leelawadee UI" pitchFamily="34" charset="-34"/>
              </a:rPr>
              <a:t>EBOB’unu</a:t>
            </a:r>
            <a:r>
              <a:rPr lang="en-US" sz="2800" dirty="0" smtClean="0">
                <a:latin typeface="Leelawadee UI" pitchFamily="34" charset="-34"/>
                <a:cs typeface="Leelawadee UI" pitchFamily="34" charset="-34"/>
              </a:rPr>
              <a:t> </a:t>
            </a:r>
            <a:r>
              <a:rPr lang="en-US" sz="2800" dirty="0" err="1" smtClean="0">
                <a:latin typeface="Leelawadee UI" pitchFamily="34" charset="-34"/>
                <a:cs typeface="Leelawadee UI" pitchFamily="34" charset="-34"/>
              </a:rPr>
              <a:t>bulunuz</a:t>
            </a:r>
            <a:r>
              <a:rPr lang="en-US" sz="2800" dirty="0" smtClean="0">
                <a:latin typeface="Leelawadee UI" pitchFamily="34" charset="-34"/>
                <a:cs typeface="Leelawadee UI" pitchFamily="34" charset="-34"/>
              </a:rPr>
              <a:t>.</a:t>
            </a:r>
          </a:p>
          <a:p>
            <a:pPr algn="just"/>
            <a:endParaRPr lang="en-US" sz="2800" dirty="0" smtClean="0">
              <a:effectLst>
                <a:outerShdw blurRad="38100" dist="38100" dir="2700000" algn="tl">
                  <a:srgbClr val="C0C0C0"/>
                </a:outerShdw>
              </a:effectLst>
              <a:latin typeface="Leelawadee UI" pitchFamily="34" charset="-34"/>
              <a:cs typeface="Leelawadee UI" pitchFamily="34" charset="-34"/>
            </a:endParaRPr>
          </a:p>
          <a:p>
            <a:pPr algn="just"/>
            <a:endParaRPr lang="en-US" sz="2800" dirty="0" smtClean="0">
              <a:effectLst>
                <a:outerShdw blurRad="38100" dist="38100" dir="2700000" algn="tl">
                  <a:srgbClr val="C0C0C0"/>
                </a:outerShdw>
              </a:effectLst>
              <a:latin typeface="Leelawadee UI" pitchFamily="34" charset="-34"/>
              <a:cs typeface="Leelawadee UI" pitchFamily="34" charset="-34"/>
            </a:endParaRPr>
          </a:p>
        </p:txBody>
      </p:sp>
      <p:pic>
        <p:nvPicPr>
          <p:cNvPr id="5" name="Picture 1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47800" y="2286000"/>
            <a:ext cx="5146675" cy="2827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990600" y="0"/>
            <a:ext cx="8153400" cy="1066800"/>
          </a:xfrm>
          <a:prstGeom prst="rect">
            <a:avLst/>
          </a:prstGeom>
          <a:ln w="9525">
            <a:noFill/>
            <a:miter lim="800000"/>
            <a:headEnd/>
            <a:tailEnd/>
          </a:ln>
          <a:extLst>
            <a:ext uri="{AF507438-7753-43E0-B8FC-AC1667EBCBE1}"/>
          </a:extLst>
        </p:spPr>
        <p:style>
          <a:lnRef idx="0">
            <a:scrgbClr r="0" g="0" b="0"/>
          </a:lnRef>
          <a:fillRef idx="1003">
            <a:schemeClr val="lt2"/>
          </a:fillRef>
          <a:effectRef idx="0">
            <a:scrgbClr r="0" g="0" b="0"/>
          </a:effectRef>
          <a:fontRef idx="major"/>
        </p:style>
        <p:txBody>
          <a:bodyPr wrap="none" anchor="ctr">
            <a:normAutofit/>
          </a:bodyPr>
          <a:lstStyle/>
          <a:p>
            <a:pPr marL="653796" indent="-571500" algn="ctr"/>
            <a:r>
              <a:rPr lang="en-US" sz="2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Genişletilmiş</a:t>
            </a: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 </a:t>
            </a:r>
            <a:r>
              <a:rPr lang="en-US" sz="2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Öklid</a:t>
            </a: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 </a:t>
            </a:r>
            <a:r>
              <a:rPr lang="en-US" sz="2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Algoritması</a:t>
            </a:r>
            <a:r>
              <a:rPr lang="en-US" sz="2400" i="1" dirty="0" smtClean="0">
                <a:cs typeface="Calibri" pitchFamily="34" charset="0"/>
              </a:rPr>
              <a:t>(Extended Euclidean Algorithm)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219200" y="1295400"/>
            <a:ext cx="7620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just"/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gcd'yi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 (a, b) </a:t>
            </a:r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hesaplayabilir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ve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aynı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zamanda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 s </a:t>
            </a:r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ve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 </a:t>
            </a:r>
          </a:p>
          <a:p>
            <a:pPr marL="514350" indent="-514350" algn="just"/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t'nin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değerinide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hesaplayabiliriz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. </a:t>
            </a:r>
          </a:p>
        </p:txBody>
      </p:sp>
      <p:pic>
        <p:nvPicPr>
          <p:cNvPr id="6" name="Picture 15"/>
          <p:cNvPicPr>
            <a:picLocks noChangeAspect="1" noChangeArrowheads="1"/>
          </p:cNvPicPr>
          <p:nvPr/>
        </p:nvPicPr>
        <p:blipFill>
          <a:blip r:embed="rId2" cstate="print">
            <a:duotone>
              <a:prstClr val="black"/>
              <a:schemeClr val="accent4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1600200" y="2590800"/>
            <a:ext cx="5462587" cy="693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1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95400" y="3561647"/>
            <a:ext cx="7602537" cy="32963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5"/>
          <p:cNvPicPr>
            <a:picLocks noChangeAspect="1" noChangeArrowheads="1"/>
          </p:cNvPicPr>
          <p:nvPr/>
        </p:nvPicPr>
        <p:blipFill>
          <a:blip r:embed="rId2" cstate="print">
            <a:duotone>
              <a:prstClr val="black"/>
              <a:schemeClr val="bg1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1066800" y="1524000"/>
            <a:ext cx="7277100" cy="5013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990600" y="0"/>
            <a:ext cx="8153400" cy="1066800"/>
          </a:xfrm>
          <a:prstGeom prst="rect">
            <a:avLst/>
          </a:prstGeom>
          <a:ln w="9525">
            <a:noFill/>
            <a:miter lim="800000"/>
            <a:headEnd/>
            <a:tailEnd/>
          </a:ln>
          <a:extLst>
            <a:ext uri="{AF507438-7753-43E0-B8FC-AC1667EBCBE1}"/>
          </a:extLst>
        </p:spPr>
        <p:style>
          <a:lnRef idx="0">
            <a:scrgbClr r="0" g="0" b="0"/>
          </a:lnRef>
          <a:fillRef idx="1003">
            <a:schemeClr val="lt2"/>
          </a:fillRef>
          <a:effectRef idx="0">
            <a:scrgbClr r="0" g="0" b="0"/>
          </a:effectRef>
          <a:fontRef idx="major"/>
        </p:style>
        <p:txBody>
          <a:bodyPr wrap="none" anchor="ctr">
            <a:normAutofit/>
          </a:bodyPr>
          <a:lstStyle/>
          <a:p>
            <a:pPr marL="653796" indent="-571500" algn="ctr"/>
            <a:r>
              <a:rPr lang="en-US" sz="2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Genişletilmiş</a:t>
            </a: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 </a:t>
            </a:r>
            <a:r>
              <a:rPr lang="en-US" sz="2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Öklid</a:t>
            </a: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 </a:t>
            </a:r>
            <a:r>
              <a:rPr lang="en-US" sz="2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Algoritması</a:t>
            </a:r>
            <a:r>
              <a:rPr lang="en-US" sz="2400" i="1" dirty="0" smtClean="0">
                <a:cs typeface="Calibri" pitchFamily="34" charset="0"/>
              </a:rPr>
              <a:t>(Extended Euclidean Algorithm)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66800" y="228600"/>
            <a:ext cx="79248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Örnek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 8</a:t>
            </a:r>
          </a:p>
          <a:p>
            <a:endParaRPr lang="en-US" sz="2800" dirty="0" smtClean="0">
              <a:latin typeface="Calibri" pitchFamily="34" charset="0"/>
              <a:cs typeface="Calibri" pitchFamily="34" charset="0"/>
            </a:endParaRPr>
          </a:p>
          <a:p>
            <a:pPr algn="just"/>
            <a:r>
              <a:rPr lang="en-US" sz="2800" dirty="0" smtClean="0">
                <a:latin typeface="Leelawadee UI" pitchFamily="34" charset="-34"/>
                <a:cs typeface="Leelawadee UI" pitchFamily="34" charset="-34"/>
              </a:rPr>
              <a:t>a=161 </a:t>
            </a:r>
            <a:r>
              <a:rPr lang="en-US" sz="2800" dirty="0" err="1" smtClean="0">
                <a:latin typeface="Leelawadee UI" pitchFamily="34" charset="-34"/>
                <a:cs typeface="Leelawadee UI" pitchFamily="34" charset="-34"/>
              </a:rPr>
              <a:t>ve</a:t>
            </a:r>
            <a:r>
              <a:rPr lang="en-US" sz="2800" dirty="0" smtClean="0">
                <a:latin typeface="Leelawadee UI" pitchFamily="34" charset="-34"/>
                <a:cs typeface="Leelawadee UI" pitchFamily="34" charset="-34"/>
              </a:rPr>
              <a:t> b=28 </a:t>
            </a:r>
            <a:r>
              <a:rPr lang="en-US" sz="2800" dirty="0" err="1" smtClean="0">
                <a:latin typeface="Leelawadee UI" pitchFamily="34" charset="-34"/>
                <a:cs typeface="Leelawadee UI" pitchFamily="34" charset="-34"/>
              </a:rPr>
              <a:t>EBOB’unu</a:t>
            </a:r>
            <a:r>
              <a:rPr lang="en-US" sz="2800" dirty="0" smtClean="0">
                <a:latin typeface="Leelawadee UI" pitchFamily="34" charset="-34"/>
                <a:cs typeface="Leelawadee UI" pitchFamily="34" charset="-34"/>
              </a:rPr>
              <a:t> </a:t>
            </a:r>
            <a:r>
              <a:rPr lang="en-US" sz="2800" dirty="0" err="1" smtClean="0">
                <a:latin typeface="Leelawadee UI" pitchFamily="34" charset="-34"/>
                <a:cs typeface="Leelawadee UI" pitchFamily="34" charset="-34"/>
              </a:rPr>
              <a:t>ve</a:t>
            </a:r>
            <a:r>
              <a:rPr lang="en-US" sz="2800" dirty="0" smtClean="0">
                <a:latin typeface="Leelawadee UI" pitchFamily="34" charset="-34"/>
                <a:cs typeface="Leelawadee UI" pitchFamily="34" charset="-34"/>
              </a:rPr>
              <a:t> </a:t>
            </a:r>
            <a:r>
              <a:rPr lang="en-US" sz="2800" dirty="0" err="1" smtClean="0">
                <a:latin typeface="Leelawadee UI" pitchFamily="34" charset="-34"/>
                <a:cs typeface="Leelawadee UI" pitchFamily="34" charset="-34"/>
              </a:rPr>
              <a:t>s,t</a:t>
            </a:r>
            <a:r>
              <a:rPr lang="en-US" sz="2800" dirty="0" smtClean="0">
                <a:latin typeface="Leelawadee UI" pitchFamily="34" charset="-34"/>
                <a:cs typeface="Leelawadee UI" pitchFamily="34" charset="-34"/>
              </a:rPr>
              <a:t> </a:t>
            </a:r>
            <a:r>
              <a:rPr lang="en-US" sz="2800" dirty="0" err="1" smtClean="0">
                <a:latin typeface="Leelawadee UI" pitchFamily="34" charset="-34"/>
                <a:cs typeface="Leelawadee UI" pitchFamily="34" charset="-34"/>
              </a:rPr>
              <a:t>değerlerini</a:t>
            </a:r>
            <a:r>
              <a:rPr lang="en-US" sz="2800" dirty="0" smtClean="0">
                <a:latin typeface="Leelawadee UI" pitchFamily="34" charset="-34"/>
                <a:cs typeface="Leelawadee UI" pitchFamily="34" charset="-34"/>
              </a:rPr>
              <a:t> </a:t>
            </a:r>
            <a:r>
              <a:rPr lang="en-US" sz="2800" dirty="0" err="1" smtClean="0">
                <a:latin typeface="Leelawadee UI" pitchFamily="34" charset="-34"/>
                <a:cs typeface="Leelawadee UI" pitchFamily="34" charset="-34"/>
              </a:rPr>
              <a:t>bulunuz</a:t>
            </a:r>
            <a:r>
              <a:rPr lang="en-US" sz="2800" dirty="0" smtClean="0">
                <a:latin typeface="Leelawadee UI" pitchFamily="34" charset="-34"/>
                <a:cs typeface="Leelawadee UI" pitchFamily="34" charset="-34"/>
              </a:rPr>
              <a:t>.</a:t>
            </a:r>
          </a:p>
          <a:p>
            <a:pPr algn="just"/>
            <a:endParaRPr lang="en-US" sz="2800" dirty="0" smtClean="0">
              <a:effectLst>
                <a:outerShdw blurRad="38100" dist="38100" dir="2700000" algn="tl">
                  <a:srgbClr val="C0C0C0"/>
                </a:outerShdw>
              </a:effectLst>
              <a:latin typeface="Leelawadee UI" pitchFamily="34" charset="-34"/>
              <a:cs typeface="Leelawadee UI" pitchFamily="34" charset="-34"/>
            </a:endParaRPr>
          </a:p>
          <a:p>
            <a:pPr algn="just"/>
            <a:endParaRPr lang="en-US" sz="2800" dirty="0" smtClean="0">
              <a:effectLst>
                <a:outerShdw blurRad="38100" dist="38100" dir="2700000" algn="tl">
                  <a:srgbClr val="C0C0C0"/>
                </a:outerShdw>
              </a:effectLst>
              <a:latin typeface="Leelawadee UI" pitchFamily="34" charset="-34"/>
              <a:cs typeface="Leelawadee UI" pitchFamily="34" charset="-34"/>
            </a:endParaRPr>
          </a:p>
        </p:txBody>
      </p:sp>
      <p:pic>
        <p:nvPicPr>
          <p:cNvPr id="5" name="Picture 1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3000" y="3352800"/>
            <a:ext cx="7632700" cy="2155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 descr="7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76400" y="2438400"/>
            <a:ext cx="5972175" cy="533400"/>
          </a:xfrm>
          <a:prstGeom prst="rect">
            <a:avLst/>
          </a:prstGeom>
        </p:spPr>
      </p:pic>
      <p:sp>
        <p:nvSpPr>
          <p:cNvPr id="8" name="Rectangle 12"/>
          <p:cNvSpPr>
            <a:spLocks noChangeArrowheads="1"/>
          </p:cNvSpPr>
          <p:nvPr/>
        </p:nvSpPr>
        <p:spPr bwMode="auto">
          <a:xfrm>
            <a:off x="1143000" y="5715000"/>
            <a:ext cx="685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wrap="square" anchor="ctr">
            <a:spAutoFit/>
          </a:bodyPr>
          <a:lstStyle/>
          <a:p>
            <a:pPr algn="just" eaLnBrk="1" hangingPunct="1">
              <a:defRPr/>
            </a:pPr>
            <a:r>
              <a:rPr lang="en-US" sz="2400" i="0" dirty="0" smtClean="0">
                <a:latin typeface="Leelawadee UI" pitchFamily="34" charset="-34"/>
                <a:cs typeface="Leelawadee UI" pitchFamily="34" charset="-34"/>
              </a:rPr>
              <a:t>OBEB </a:t>
            </a:r>
            <a:r>
              <a:rPr lang="en-US" sz="2400" i="0" dirty="0">
                <a:latin typeface="Leelawadee UI" pitchFamily="34" charset="-34"/>
                <a:cs typeface="Leelawadee UI" pitchFamily="34" charset="-34"/>
              </a:rPr>
              <a:t>(161, 28) = 7, </a:t>
            </a:r>
            <a:r>
              <a:rPr lang="en-US" sz="2400" dirty="0">
                <a:latin typeface="Leelawadee UI" pitchFamily="34" charset="-34"/>
                <a:cs typeface="Leelawadee UI" pitchFamily="34" charset="-34"/>
              </a:rPr>
              <a:t>s</a:t>
            </a:r>
            <a:r>
              <a:rPr lang="en-US" sz="2400" i="0" dirty="0">
                <a:latin typeface="Leelawadee UI" pitchFamily="34" charset="-34"/>
                <a:cs typeface="Leelawadee UI" pitchFamily="34" charset="-34"/>
              </a:rPr>
              <a:t> = −</a:t>
            </a:r>
            <a:r>
              <a:rPr lang="en-US" sz="2400" i="0" dirty="0" smtClean="0">
                <a:latin typeface="Leelawadee UI" pitchFamily="34" charset="-34"/>
                <a:cs typeface="Leelawadee UI" pitchFamily="34" charset="-34"/>
              </a:rPr>
              <a:t>1, </a:t>
            </a:r>
            <a:r>
              <a:rPr lang="en-US" sz="2400" dirty="0">
                <a:latin typeface="Leelawadee UI" pitchFamily="34" charset="-34"/>
                <a:cs typeface="Leelawadee UI" pitchFamily="34" charset="-34"/>
              </a:rPr>
              <a:t>t</a:t>
            </a:r>
            <a:r>
              <a:rPr lang="en-US" sz="2400" i="0" dirty="0">
                <a:latin typeface="Leelawadee UI" pitchFamily="34" charset="-34"/>
                <a:cs typeface="Leelawadee UI" pitchFamily="34" charset="-34"/>
              </a:rPr>
              <a:t> = </a:t>
            </a:r>
            <a:r>
              <a:rPr lang="en-US" sz="2400" i="0" dirty="0" smtClean="0">
                <a:latin typeface="Leelawadee UI" pitchFamily="34" charset="-34"/>
                <a:cs typeface="Leelawadee UI" pitchFamily="34" charset="-34"/>
              </a:rPr>
              <a:t>6</a:t>
            </a:r>
            <a:endParaRPr lang="en-US" sz="2400" i="0" dirty="0">
              <a:latin typeface="Leelawadee UI" pitchFamily="34" charset="-34"/>
              <a:cs typeface="Leelawadee UI" pitchFamily="34" charset="-34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295400" y="6248400"/>
            <a:ext cx="32095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Leelawadee UI" pitchFamily="34" charset="-34"/>
                <a:cs typeface="Leelawadee UI" pitchFamily="34" charset="-34"/>
              </a:rPr>
              <a:t>(-1) x 161 + 6 x 28 = 7</a:t>
            </a:r>
            <a:endParaRPr lang="en-US" sz="2400" dirty="0">
              <a:latin typeface="Leelawadee UI" pitchFamily="34" charset="-34"/>
              <a:cs typeface="Leelawadee UI" pitchFamily="34" charset="-34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66800" y="228600"/>
            <a:ext cx="79248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Örnek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 9</a:t>
            </a:r>
          </a:p>
          <a:p>
            <a:endParaRPr lang="en-US" sz="2800" dirty="0" smtClean="0">
              <a:latin typeface="Calibri" pitchFamily="34" charset="0"/>
              <a:cs typeface="Calibri" pitchFamily="34" charset="0"/>
            </a:endParaRPr>
          </a:p>
          <a:p>
            <a:pPr algn="just"/>
            <a:r>
              <a:rPr lang="en-US" sz="2800" dirty="0" smtClean="0">
                <a:latin typeface="Leelawadee UI" pitchFamily="34" charset="-34"/>
                <a:cs typeface="Leelawadee UI" pitchFamily="34" charset="-34"/>
              </a:rPr>
              <a:t>a=17 </a:t>
            </a:r>
            <a:r>
              <a:rPr lang="en-US" sz="2800" dirty="0" err="1" smtClean="0">
                <a:latin typeface="Leelawadee UI" pitchFamily="34" charset="-34"/>
                <a:cs typeface="Leelawadee UI" pitchFamily="34" charset="-34"/>
              </a:rPr>
              <a:t>ve</a:t>
            </a:r>
            <a:r>
              <a:rPr lang="en-US" sz="2800" dirty="0" smtClean="0">
                <a:latin typeface="Leelawadee UI" pitchFamily="34" charset="-34"/>
                <a:cs typeface="Leelawadee UI" pitchFamily="34" charset="-34"/>
              </a:rPr>
              <a:t> b=0 </a:t>
            </a:r>
            <a:r>
              <a:rPr lang="en-US" sz="2800" dirty="0" err="1" smtClean="0">
                <a:latin typeface="Leelawadee UI" pitchFamily="34" charset="-34"/>
                <a:cs typeface="Leelawadee UI" pitchFamily="34" charset="-34"/>
              </a:rPr>
              <a:t>EBOB’unu</a:t>
            </a:r>
            <a:r>
              <a:rPr lang="en-US" sz="2800" dirty="0" smtClean="0">
                <a:latin typeface="Leelawadee UI" pitchFamily="34" charset="-34"/>
                <a:cs typeface="Leelawadee UI" pitchFamily="34" charset="-34"/>
              </a:rPr>
              <a:t> </a:t>
            </a:r>
            <a:r>
              <a:rPr lang="en-US" sz="2800" dirty="0" err="1" smtClean="0">
                <a:latin typeface="Leelawadee UI" pitchFamily="34" charset="-34"/>
                <a:cs typeface="Leelawadee UI" pitchFamily="34" charset="-34"/>
              </a:rPr>
              <a:t>ve</a:t>
            </a:r>
            <a:r>
              <a:rPr lang="en-US" sz="2800" dirty="0" smtClean="0">
                <a:latin typeface="Leelawadee UI" pitchFamily="34" charset="-34"/>
                <a:cs typeface="Leelawadee UI" pitchFamily="34" charset="-34"/>
              </a:rPr>
              <a:t> </a:t>
            </a:r>
            <a:r>
              <a:rPr lang="en-US" sz="2800" dirty="0" err="1" smtClean="0">
                <a:latin typeface="Leelawadee UI" pitchFamily="34" charset="-34"/>
                <a:cs typeface="Leelawadee UI" pitchFamily="34" charset="-34"/>
              </a:rPr>
              <a:t>s,t</a:t>
            </a:r>
            <a:r>
              <a:rPr lang="en-US" sz="2800" dirty="0" smtClean="0">
                <a:latin typeface="Leelawadee UI" pitchFamily="34" charset="-34"/>
                <a:cs typeface="Leelawadee UI" pitchFamily="34" charset="-34"/>
              </a:rPr>
              <a:t> </a:t>
            </a:r>
            <a:r>
              <a:rPr lang="en-US" sz="2800" dirty="0" err="1" smtClean="0">
                <a:latin typeface="Leelawadee UI" pitchFamily="34" charset="-34"/>
                <a:cs typeface="Leelawadee UI" pitchFamily="34" charset="-34"/>
              </a:rPr>
              <a:t>değerlerini</a:t>
            </a:r>
            <a:r>
              <a:rPr lang="en-US" sz="2800" dirty="0" smtClean="0">
                <a:latin typeface="Leelawadee UI" pitchFamily="34" charset="-34"/>
                <a:cs typeface="Leelawadee UI" pitchFamily="34" charset="-34"/>
              </a:rPr>
              <a:t> </a:t>
            </a:r>
            <a:r>
              <a:rPr lang="en-US" sz="2800" dirty="0" err="1" smtClean="0">
                <a:latin typeface="Leelawadee UI" pitchFamily="34" charset="-34"/>
                <a:cs typeface="Leelawadee UI" pitchFamily="34" charset="-34"/>
              </a:rPr>
              <a:t>bulunuz</a:t>
            </a:r>
            <a:r>
              <a:rPr lang="en-US" sz="2800" dirty="0" smtClean="0">
                <a:latin typeface="Leelawadee UI" pitchFamily="34" charset="-34"/>
                <a:cs typeface="Leelawadee UI" pitchFamily="34" charset="-34"/>
              </a:rPr>
              <a:t>.</a:t>
            </a:r>
          </a:p>
          <a:p>
            <a:pPr algn="just"/>
            <a:endParaRPr lang="en-US" sz="2800" dirty="0" smtClean="0">
              <a:effectLst>
                <a:outerShdw blurRad="38100" dist="38100" dir="2700000" algn="tl">
                  <a:srgbClr val="C0C0C0"/>
                </a:outerShdw>
              </a:effectLst>
              <a:latin typeface="Leelawadee UI" pitchFamily="34" charset="-34"/>
              <a:cs typeface="Leelawadee UI" pitchFamily="34" charset="-34"/>
            </a:endParaRPr>
          </a:p>
          <a:p>
            <a:pPr algn="just"/>
            <a:endParaRPr lang="en-US" sz="2800" dirty="0" smtClean="0">
              <a:effectLst>
                <a:outerShdw blurRad="38100" dist="38100" dir="2700000" algn="tl">
                  <a:srgbClr val="C0C0C0"/>
                </a:outerShdw>
              </a:effectLst>
              <a:latin typeface="Leelawadee UI" pitchFamily="34" charset="-34"/>
              <a:cs typeface="Leelawadee UI" pitchFamily="34" charset="-34"/>
            </a:endParaRPr>
          </a:p>
        </p:txBody>
      </p:sp>
      <p:pic>
        <p:nvPicPr>
          <p:cNvPr id="5" name="Picture 15"/>
          <p:cNvPicPr>
            <a:picLocks noChangeAspect="1" noChangeArrowheads="1"/>
          </p:cNvPicPr>
          <p:nvPr/>
        </p:nvPicPr>
        <p:blipFill>
          <a:blip r:embed="rId2" cstate="print">
            <a:duotone>
              <a:prstClr val="black"/>
              <a:schemeClr val="accent4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1219200" y="2286000"/>
            <a:ext cx="7696201" cy="9625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12"/>
          <p:cNvSpPr>
            <a:spLocks noChangeArrowheads="1"/>
          </p:cNvSpPr>
          <p:nvPr/>
        </p:nvSpPr>
        <p:spPr bwMode="auto">
          <a:xfrm>
            <a:off x="1219200" y="3505200"/>
            <a:ext cx="685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wrap="square" anchor="ctr">
            <a:spAutoFit/>
          </a:bodyPr>
          <a:lstStyle/>
          <a:p>
            <a:pPr algn="just" eaLnBrk="1" hangingPunct="1">
              <a:defRPr/>
            </a:pPr>
            <a:r>
              <a:rPr lang="en-US" sz="2400" i="0" dirty="0" smtClean="0">
                <a:latin typeface="Leelawadee UI" pitchFamily="34" charset="-34"/>
                <a:cs typeface="Leelawadee UI" pitchFamily="34" charset="-34"/>
              </a:rPr>
              <a:t>OBEB (</a:t>
            </a:r>
            <a:r>
              <a:rPr lang="en-US" sz="2400" dirty="0" smtClean="0">
                <a:latin typeface="Leelawadee UI" pitchFamily="34" charset="-34"/>
                <a:cs typeface="Leelawadee UI" pitchFamily="34" charset="-34"/>
              </a:rPr>
              <a:t>17</a:t>
            </a:r>
            <a:r>
              <a:rPr lang="en-US" sz="2400" i="0" dirty="0" smtClean="0">
                <a:latin typeface="Leelawadee UI" pitchFamily="34" charset="-34"/>
                <a:cs typeface="Leelawadee UI" pitchFamily="34" charset="-34"/>
              </a:rPr>
              <a:t>, 0) </a:t>
            </a:r>
            <a:r>
              <a:rPr lang="en-US" sz="2400" i="0" dirty="0">
                <a:latin typeface="Leelawadee UI" pitchFamily="34" charset="-34"/>
                <a:cs typeface="Leelawadee UI" pitchFamily="34" charset="-34"/>
              </a:rPr>
              <a:t>= </a:t>
            </a:r>
            <a:r>
              <a:rPr lang="en-US" sz="2400" i="0" dirty="0" smtClean="0">
                <a:latin typeface="Leelawadee UI" pitchFamily="34" charset="-34"/>
                <a:cs typeface="Leelawadee UI" pitchFamily="34" charset="-34"/>
              </a:rPr>
              <a:t>17</a:t>
            </a:r>
            <a:r>
              <a:rPr lang="en-US" sz="2400" i="0" dirty="0">
                <a:latin typeface="Leelawadee UI" pitchFamily="34" charset="-34"/>
                <a:cs typeface="Leelawadee UI" pitchFamily="34" charset="-34"/>
              </a:rPr>
              <a:t>, </a:t>
            </a:r>
            <a:r>
              <a:rPr lang="en-US" sz="2400" dirty="0">
                <a:latin typeface="Leelawadee UI" pitchFamily="34" charset="-34"/>
                <a:cs typeface="Leelawadee UI" pitchFamily="34" charset="-34"/>
              </a:rPr>
              <a:t>s</a:t>
            </a:r>
            <a:r>
              <a:rPr lang="en-US" sz="2400" i="0" dirty="0">
                <a:latin typeface="Leelawadee UI" pitchFamily="34" charset="-34"/>
                <a:cs typeface="Leelawadee UI" pitchFamily="34" charset="-34"/>
              </a:rPr>
              <a:t> = </a:t>
            </a:r>
            <a:r>
              <a:rPr lang="en-US" sz="2400" i="0" dirty="0" smtClean="0">
                <a:latin typeface="Leelawadee UI" pitchFamily="34" charset="-34"/>
                <a:cs typeface="Leelawadee UI" pitchFamily="34" charset="-34"/>
              </a:rPr>
              <a:t>1, </a:t>
            </a:r>
            <a:r>
              <a:rPr lang="en-US" sz="2400" dirty="0" smtClean="0">
                <a:latin typeface="Leelawadee UI" pitchFamily="34" charset="-34"/>
                <a:cs typeface="Leelawadee UI" pitchFamily="34" charset="-34"/>
              </a:rPr>
              <a:t>t</a:t>
            </a:r>
            <a:r>
              <a:rPr lang="en-US" sz="2400" i="0" dirty="0" smtClean="0">
                <a:latin typeface="Leelawadee UI" pitchFamily="34" charset="-34"/>
                <a:cs typeface="Leelawadee UI" pitchFamily="34" charset="-34"/>
              </a:rPr>
              <a:t> </a:t>
            </a:r>
            <a:r>
              <a:rPr lang="en-US" sz="2400" i="0" dirty="0">
                <a:latin typeface="Leelawadee UI" pitchFamily="34" charset="-34"/>
                <a:cs typeface="Leelawadee UI" pitchFamily="34" charset="-34"/>
              </a:rPr>
              <a:t>= </a:t>
            </a:r>
            <a:r>
              <a:rPr lang="en-US" sz="2400" i="0" dirty="0" smtClean="0">
                <a:latin typeface="Leelawadee UI" pitchFamily="34" charset="-34"/>
                <a:cs typeface="Leelawadee UI" pitchFamily="34" charset="-34"/>
              </a:rPr>
              <a:t>0</a:t>
            </a:r>
            <a:endParaRPr lang="en-US" sz="2400" i="0" dirty="0">
              <a:latin typeface="Leelawadee UI" pitchFamily="34" charset="-34"/>
              <a:cs typeface="Leelawadee UI" pitchFamily="34" charset="-34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295400" y="4191000"/>
            <a:ext cx="27334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Leelawadee UI" pitchFamily="34" charset="-34"/>
                <a:cs typeface="Leelawadee UI" pitchFamily="34" charset="-34"/>
              </a:rPr>
              <a:t>1 x 17 + 0 x 0 = 17</a:t>
            </a:r>
            <a:endParaRPr lang="en-US" sz="2400" dirty="0">
              <a:latin typeface="Leelawadee UI" pitchFamily="34" charset="-34"/>
              <a:cs typeface="Leelawadee UI" pitchFamily="34" charset="-34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66800" y="228600"/>
            <a:ext cx="79248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Örnek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 10</a:t>
            </a:r>
          </a:p>
          <a:p>
            <a:endParaRPr lang="en-US" sz="2800" dirty="0" smtClean="0">
              <a:latin typeface="Calibri" pitchFamily="34" charset="0"/>
              <a:cs typeface="Calibri" pitchFamily="34" charset="0"/>
            </a:endParaRPr>
          </a:p>
          <a:p>
            <a:pPr algn="just"/>
            <a:r>
              <a:rPr lang="en-US" sz="2800" dirty="0" smtClean="0">
                <a:latin typeface="Leelawadee UI" pitchFamily="34" charset="-34"/>
                <a:cs typeface="Leelawadee UI" pitchFamily="34" charset="-34"/>
              </a:rPr>
              <a:t>a=0 </a:t>
            </a:r>
            <a:r>
              <a:rPr lang="en-US" sz="2800" dirty="0" err="1" smtClean="0">
                <a:latin typeface="Leelawadee UI" pitchFamily="34" charset="-34"/>
                <a:cs typeface="Leelawadee UI" pitchFamily="34" charset="-34"/>
              </a:rPr>
              <a:t>ve</a:t>
            </a:r>
            <a:r>
              <a:rPr lang="en-US" sz="2800" dirty="0" smtClean="0">
                <a:latin typeface="Leelawadee UI" pitchFamily="34" charset="-34"/>
                <a:cs typeface="Leelawadee UI" pitchFamily="34" charset="-34"/>
              </a:rPr>
              <a:t> b=45 </a:t>
            </a:r>
            <a:r>
              <a:rPr lang="en-US" sz="2800" dirty="0" err="1" smtClean="0">
                <a:latin typeface="Leelawadee UI" pitchFamily="34" charset="-34"/>
                <a:cs typeface="Leelawadee UI" pitchFamily="34" charset="-34"/>
              </a:rPr>
              <a:t>EBOB’unu</a:t>
            </a:r>
            <a:r>
              <a:rPr lang="en-US" sz="2800" dirty="0" smtClean="0">
                <a:latin typeface="Leelawadee UI" pitchFamily="34" charset="-34"/>
                <a:cs typeface="Leelawadee UI" pitchFamily="34" charset="-34"/>
              </a:rPr>
              <a:t> </a:t>
            </a:r>
            <a:r>
              <a:rPr lang="en-US" sz="2800" dirty="0" err="1" smtClean="0">
                <a:latin typeface="Leelawadee UI" pitchFamily="34" charset="-34"/>
                <a:cs typeface="Leelawadee UI" pitchFamily="34" charset="-34"/>
              </a:rPr>
              <a:t>ve</a:t>
            </a:r>
            <a:r>
              <a:rPr lang="en-US" sz="2800" dirty="0" smtClean="0">
                <a:latin typeface="Leelawadee UI" pitchFamily="34" charset="-34"/>
                <a:cs typeface="Leelawadee UI" pitchFamily="34" charset="-34"/>
              </a:rPr>
              <a:t> </a:t>
            </a:r>
            <a:r>
              <a:rPr lang="en-US" sz="2800" dirty="0" err="1" smtClean="0">
                <a:latin typeface="Leelawadee UI" pitchFamily="34" charset="-34"/>
                <a:cs typeface="Leelawadee UI" pitchFamily="34" charset="-34"/>
              </a:rPr>
              <a:t>s,t</a:t>
            </a:r>
            <a:r>
              <a:rPr lang="en-US" sz="2800" dirty="0" smtClean="0">
                <a:latin typeface="Leelawadee UI" pitchFamily="34" charset="-34"/>
                <a:cs typeface="Leelawadee UI" pitchFamily="34" charset="-34"/>
              </a:rPr>
              <a:t> </a:t>
            </a:r>
            <a:r>
              <a:rPr lang="en-US" sz="2800" dirty="0" err="1" smtClean="0">
                <a:latin typeface="Leelawadee UI" pitchFamily="34" charset="-34"/>
                <a:cs typeface="Leelawadee UI" pitchFamily="34" charset="-34"/>
              </a:rPr>
              <a:t>değerlerini</a:t>
            </a:r>
            <a:r>
              <a:rPr lang="en-US" sz="2800" dirty="0" smtClean="0">
                <a:latin typeface="Leelawadee UI" pitchFamily="34" charset="-34"/>
                <a:cs typeface="Leelawadee UI" pitchFamily="34" charset="-34"/>
              </a:rPr>
              <a:t> </a:t>
            </a:r>
            <a:r>
              <a:rPr lang="en-US" sz="2800" dirty="0" err="1" smtClean="0">
                <a:latin typeface="Leelawadee UI" pitchFamily="34" charset="-34"/>
                <a:cs typeface="Leelawadee UI" pitchFamily="34" charset="-34"/>
              </a:rPr>
              <a:t>bulunuz</a:t>
            </a:r>
            <a:r>
              <a:rPr lang="en-US" sz="2800" dirty="0" smtClean="0">
                <a:latin typeface="Leelawadee UI" pitchFamily="34" charset="-34"/>
                <a:cs typeface="Leelawadee UI" pitchFamily="34" charset="-34"/>
              </a:rPr>
              <a:t>.</a:t>
            </a:r>
          </a:p>
          <a:p>
            <a:pPr algn="just"/>
            <a:endParaRPr lang="en-US" sz="2800" dirty="0" smtClean="0">
              <a:effectLst>
                <a:outerShdw blurRad="38100" dist="38100" dir="2700000" algn="tl">
                  <a:srgbClr val="C0C0C0"/>
                </a:outerShdw>
              </a:effectLst>
              <a:latin typeface="Leelawadee UI" pitchFamily="34" charset="-34"/>
              <a:cs typeface="Leelawadee UI" pitchFamily="34" charset="-34"/>
            </a:endParaRPr>
          </a:p>
          <a:p>
            <a:pPr algn="just"/>
            <a:endParaRPr lang="en-US" sz="2800" dirty="0" smtClean="0">
              <a:effectLst>
                <a:outerShdw blurRad="38100" dist="38100" dir="2700000" algn="tl">
                  <a:srgbClr val="C0C0C0"/>
                </a:outerShdw>
              </a:effectLst>
              <a:latin typeface="Leelawadee UI" pitchFamily="34" charset="-34"/>
              <a:cs typeface="Leelawadee UI" pitchFamily="34" charset="-34"/>
            </a:endParaRPr>
          </a:p>
        </p:txBody>
      </p:sp>
      <p:pic>
        <p:nvPicPr>
          <p:cNvPr id="5" name="Picture 1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19200" y="2057400"/>
            <a:ext cx="7543800" cy="1362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12"/>
          <p:cNvSpPr>
            <a:spLocks noChangeArrowheads="1"/>
          </p:cNvSpPr>
          <p:nvPr/>
        </p:nvSpPr>
        <p:spPr bwMode="auto">
          <a:xfrm>
            <a:off x="1295400" y="3810000"/>
            <a:ext cx="685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wrap="square" anchor="ctr">
            <a:spAutoFit/>
          </a:bodyPr>
          <a:lstStyle/>
          <a:p>
            <a:pPr algn="just" eaLnBrk="1" hangingPunct="1">
              <a:defRPr/>
            </a:pPr>
            <a:r>
              <a:rPr lang="en-US" sz="2400" i="0" dirty="0" smtClean="0">
                <a:latin typeface="Leelawadee UI" pitchFamily="34" charset="-34"/>
                <a:cs typeface="Leelawadee UI" pitchFamily="34" charset="-34"/>
              </a:rPr>
              <a:t>OBEB (</a:t>
            </a:r>
            <a:r>
              <a:rPr lang="en-US" sz="2400" dirty="0" smtClean="0">
                <a:latin typeface="Leelawadee UI" pitchFamily="34" charset="-34"/>
                <a:cs typeface="Leelawadee UI" pitchFamily="34" charset="-34"/>
              </a:rPr>
              <a:t>0</a:t>
            </a:r>
            <a:r>
              <a:rPr lang="en-US" sz="2400" i="0" dirty="0" smtClean="0">
                <a:latin typeface="Leelawadee UI" pitchFamily="34" charset="-34"/>
                <a:cs typeface="Leelawadee UI" pitchFamily="34" charset="-34"/>
              </a:rPr>
              <a:t>, 45) </a:t>
            </a:r>
            <a:r>
              <a:rPr lang="en-US" sz="2400" i="0" dirty="0">
                <a:latin typeface="Leelawadee UI" pitchFamily="34" charset="-34"/>
                <a:cs typeface="Leelawadee UI" pitchFamily="34" charset="-34"/>
              </a:rPr>
              <a:t>= </a:t>
            </a:r>
            <a:r>
              <a:rPr lang="en-US" sz="2400" i="0" dirty="0" smtClean="0">
                <a:latin typeface="Leelawadee UI" pitchFamily="34" charset="-34"/>
                <a:cs typeface="Leelawadee UI" pitchFamily="34" charset="-34"/>
              </a:rPr>
              <a:t>45, </a:t>
            </a:r>
            <a:r>
              <a:rPr lang="en-US" sz="2400" dirty="0">
                <a:latin typeface="Leelawadee UI" pitchFamily="34" charset="-34"/>
                <a:cs typeface="Leelawadee UI" pitchFamily="34" charset="-34"/>
              </a:rPr>
              <a:t>s</a:t>
            </a:r>
            <a:r>
              <a:rPr lang="en-US" sz="2400" i="0" dirty="0">
                <a:latin typeface="Leelawadee UI" pitchFamily="34" charset="-34"/>
                <a:cs typeface="Leelawadee UI" pitchFamily="34" charset="-34"/>
              </a:rPr>
              <a:t> = </a:t>
            </a:r>
            <a:r>
              <a:rPr lang="en-US" sz="2400" i="0" dirty="0" smtClean="0">
                <a:latin typeface="Leelawadee UI" pitchFamily="34" charset="-34"/>
                <a:cs typeface="Leelawadee UI" pitchFamily="34" charset="-34"/>
              </a:rPr>
              <a:t>0, </a:t>
            </a:r>
            <a:r>
              <a:rPr lang="en-US" sz="2400" dirty="0" smtClean="0">
                <a:latin typeface="Leelawadee UI" pitchFamily="34" charset="-34"/>
                <a:cs typeface="Leelawadee UI" pitchFamily="34" charset="-34"/>
              </a:rPr>
              <a:t>t</a:t>
            </a:r>
            <a:r>
              <a:rPr lang="en-US" sz="2400" i="0" dirty="0" smtClean="0">
                <a:latin typeface="Leelawadee UI" pitchFamily="34" charset="-34"/>
                <a:cs typeface="Leelawadee UI" pitchFamily="34" charset="-34"/>
              </a:rPr>
              <a:t> </a:t>
            </a:r>
            <a:r>
              <a:rPr lang="en-US" sz="2400" i="0" dirty="0">
                <a:latin typeface="Leelawadee UI" pitchFamily="34" charset="-34"/>
                <a:cs typeface="Leelawadee UI" pitchFamily="34" charset="-34"/>
              </a:rPr>
              <a:t>= </a:t>
            </a:r>
            <a:r>
              <a:rPr lang="en-US" sz="2400" i="0" dirty="0" smtClean="0">
                <a:latin typeface="Leelawadee UI" pitchFamily="34" charset="-34"/>
                <a:cs typeface="Leelawadee UI" pitchFamily="34" charset="-34"/>
              </a:rPr>
              <a:t>1</a:t>
            </a:r>
            <a:endParaRPr lang="en-US" sz="2400" i="0" dirty="0">
              <a:latin typeface="Leelawadee UI" pitchFamily="34" charset="-34"/>
              <a:cs typeface="Leelawadee UI" pitchFamily="34" charset="-34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371600" y="4419600"/>
            <a:ext cx="27334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Leelawadee UI" pitchFamily="34" charset="-34"/>
                <a:cs typeface="Leelawadee UI" pitchFamily="34" charset="-34"/>
              </a:rPr>
              <a:t>0 x 45 + 1 x 0 = 45</a:t>
            </a:r>
            <a:endParaRPr lang="en-US" sz="2400" dirty="0">
              <a:latin typeface="Leelawadee UI" pitchFamily="34" charset="-34"/>
              <a:cs typeface="Leelawadee UI" pitchFamily="34" charset="-34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990600" y="0"/>
            <a:ext cx="8153400" cy="1066800"/>
          </a:xfrm>
          <a:prstGeom prst="rect">
            <a:avLst/>
          </a:prstGeom>
          <a:ln w="9525">
            <a:noFill/>
            <a:miter lim="800000"/>
            <a:headEnd/>
            <a:tailEnd/>
          </a:ln>
          <a:extLst>
            <a:ext uri="{AF507438-7753-43E0-B8FC-AC1667EBCBE1}"/>
          </a:extLst>
        </p:spPr>
        <p:style>
          <a:lnRef idx="0">
            <a:scrgbClr r="0" g="0" b="0"/>
          </a:lnRef>
          <a:fillRef idx="1003">
            <a:schemeClr val="lt2"/>
          </a:fillRef>
          <a:effectRef idx="0">
            <a:scrgbClr r="0" g="0" b="0"/>
          </a:effectRef>
          <a:fontRef idx="major"/>
        </p:style>
        <p:txBody>
          <a:bodyPr wrap="none" anchor="ctr">
            <a:normAutofit/>
          </a:bodyPr>
          <a:lstStyle/>
          <a:p>
            <a:pPr marL="653796" indent="-571500" algn="ctr"/>
            <a:r>
              <a:rPr lang="en-US" sz="2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Doğrusal</a:t>
            </a: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 </a:t>
            </a: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Diophantine</a:t>
            </a: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 </a:t>
            </a:r>
            <a:r>
              <a:rPr lang="en-US" sz="2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Denklemleri</a:t>
            </a:r>
            <a:r>
              <a:rPr lang="en-US" sz="2400" i="1" dirty="0" smtClean="0">
                <a:cs typeface="Calibri" pitchFamily="34" charset="0"/>
              </a:rPr>
              <a:t>(Linear Diophantine Equations)</a:t>
            </a:r>
          </a:p>
        </p:txBody>
      </p:sp>
      <p:sp>
        <p:nvSpPr>
          <p:cNvPr id="6" name="Rectangle 12"/>
          <p:cNvSpPr>
            <a:spLocks noChangeArrowheads="1"/>
          </p:cNvSpPr>
          <p:nvPr/>
        </p:nvSpPr>
        <p:spPr bwMode="auto">
          <a:xfrm>
            <a:off x="1143000" y="1219200"/>
            <a:ext cx="6934200" cy="4154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wrap="square" anchor="ctr">
            <a:spAutoFit/>
          </a:bodyPr>
          <a:lstStyle/>
          <a:p>
            <a:pPr algn="just">
              <a:defRPr/>
            </a:pPr>
            <a:r>
              <a:rPr lang="en-US" sz="2400" dirty="0" smtClean="0">
                <a:latin typeface="Calibri" pitchFamily="34" charset="0"/>
                <a:cs typeface="Calibri" pitchFamily="34" charset="0"/>
              </a:rPr>
              <a:t>Diophantine </a:t>
            </a:r>
            <a:r>
              <a:rPr lang="en-US" sz="2400" dirty="0" err="1" smtClean="0">
                <a:latin typeface="Calibri" pitchFamily="34" charset="0"/>
                <a:cs typeface="Calibri" pitchFamily="34" charset="0"/>
              </a:rPr>
              <a:t>denkleminin</a:t>
            </a:r>
            <a:r>
              <a:rPr lang="en-US" sz="2400" dirty="0" smtClean="0">
                <a:latin typeface="Calibri" pitchFamily="34" charset="0"/>
                <a:cs typeface="Calibri" pitchFamily="34" charset="0"/>
              </a:rPr>
              <a:t> 2 </a:t>
            </a:r>
            <a:r>
              <a:rPr lang="en-US" sz="2400" dirty="0" err="1" smtClean="0">
                <a:latin typeface="Calibri" pitchFamily="34" charset="0"/>
                <a:cs typeface="Calibri" pitchFamily="34" charset="0"/>
              </a:rPr>
              <a:t>değişkeni</a:t>
            </a:r>
            <a:r>
              <a:rPr lang="en-US" sz="24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400" dirty="0" err="1" smtClean="0">
                <a:latin typeface="Calibri" pitchFamily="34" charset="0"/>
                <a:cs typeface="Calibri" pitchFamily="34" charset="0"/>
              </a:rPr>
              <a:t>vardır</a:t>
            </a:r>
            <a:r>
              <a:rPr lang="en-US" sz="2400" dirty="0" smtClean="0">
                <a:latin typeface="Calibri" pitchFamily="34" charset="0"/>
                <a:cs typeface="Calibri" pitchFamily="34" charset="0"/>
              </a:rPr>
              <a:t>.</a:t>
            </a:r>
          </a:p>
          <a:p>
            <a:pPr algn="just">
              <a:defRPr/>
            </a:pPr>
            <a:r>
              <a:rPr lang="en-US" sz="2400" dirty="0" smtClean="0">
                <a:latin typeface="Leelawadee UI" pitchFamily="34" charset="-34"/>
                <a:cs typeface="Leelawadee UI" pitchFamily="34" charset="-34"/>
              </a:rPr>
              <a:t>ax + by = c </a:t>
            </a:r>
          </a:p>
          <a:p>
            <a:pPr algn="just">
              <a:defRPr/>
            </a:pPr>
            <a:r>
              <a:rPr lang="en-US" sz="2400" dirty="0" err="1" smtClean="0">
                <a:latin typeface="Calibri" pitchFamily="34" charset="0"/>
                <a:cs typeface="Calibri" pitchFamily="34" charset="0"/>
              </a:rPr>
              <a:t>Amaç</a:t>
            </a:r>
            <a:r>
              <a:rPr lang="en-US" sz="2400" dirty="0" smtClean="0">
                <a:latin typeface="Calibri" pitchFamily="34" charset="0"/>
                <a:cs typeface="Calibri" pitchFamily="34" charset="0"/>
              </a:rPr>
              <a:t> x </a:t>
            </a:r>
            <a:r>
              <a:rPr lang="en-US" sz="2400" dirty="0" err="1" smtClean="0">
                <a:latin typeface="Calibri" pitchFamily="34" charset="0"/>
                <a:cs typeface="Calibri" pitchFamily="34" charset="0"/>
              </a:rPr>
              <a:t>ve</a:t>
            </a:r>
            <a:r>
              <a:rPr lang="en-US" sz="2400" dirty="0" smtClean="0">
                <a:latin typeface="Calibri" pitchFamily="34" charset="0"/>
                <a:cs typeface="Calibri" pitchFamily="34" charset="0"/>
              </a:rPr>
              <a:t> y </a:t>
            </a:r>
            <a:r>
              <a:rPr lang="en-US" sz="2400" dirty="0" err="1" smtClean="0">
                <a:latin typeface="Calibri" pitchFamily="34" charset="0"/>
                <a:cs typeface="Calibri" pitchFamily="34" charset="0"/>
              </a:rPr>
              <a:t>değişkenlerini</a:t>
            </a:r>
            <a:r>
              <a:rPr lang="en-US" sz="24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400" dirty="0" err="1" smtClean="0">
                <a:latin typeface="Calibri" pitchFamily="34" charset="0"/>
                <a:cs typeface="Calibri" pitchFamily="34" charset="0"/>
              </a:rPr>
              <a:t>bulmak</a:t>
            </a:r>
            <a:r>
              <a:rPr lang="en-US" sz="2400" dirty="0" smtClean="0">
                <a:latin typeface="Calibri" pitchFamily="34" charset="0"/>
                <a:cs typeface="Calibri" pitchFamily="34" charset="0"/>
              </a:rPr>
              <a:t>. Bu </a:t>
            </a:r>
            <a:r>
              <a:rPr lang="en-US" sz="2400" dirty="0" err="1" smtClean="0">
                <a:latin typeface="Calibri" pitchFamily="34" charset="0"/>
                <a:cs typeface="Calibri" pitchFamily="34" charset="0"/>
              </a:rPr>
              <a:t>tür</a:t>
            </a:r>
            <a:r>
              <a:rPr lang="en-US" sz="24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400" dirty="0" err="1" smtClean="0">
                <a:latin typeface="Calibri" pitchFamily="34" charset="0"/>
                <a:cs typeface="Calibri" pitchFamily="34" charset="0"/>
              </a:rPr>
              <a:t>bir</a:t>
            </a:r>
            <a:r>
              <a:rPr lang="en-US" sz="24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400" dirty="0" err="1" smtClean="0">
                <a:latin typeface="Calibri" pitchFamily="34" charset="0"/>
                <a:cs typeface="Calibri" pitchFamily="34" charset="0"/>
              </a:rPr>
              <a:t>denklemin</a:t>
            </a:r>
            <a:r>
              <a:rPr lang="en-US" sz="24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400" dirty="0" err="1" smtClean="0">
                <a:latin typeface="Calibri" pitchFamily="34" charset="0"/>
                <a:cs typeface="Calibri" pitchFamily="34" charset="0"/>
              </a:rPr>
              <a:t>ya</a:t>
            </a:r>
            <a:r>
              <a:rPr lang="en-US" sz="24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400" dirty="0" err="1" smtClean="0">
                <a:latin typeface="Calibri" pitchFamily="34" charset="0"/>
                <a:cs typeface="Calibri" pitchFamily="34" charset="0"/>
              </a:rPr>
              <a:t>çözümü</a:t>
            </a:r>
            <a:r>
              <a:rPr lang="en-US" sz="24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400" dirty="0" err="1" smtClean="0">
                <a:latin typeface="Calibri" pitchFamily="34" charset="0"/>
                <a:cs typeface="Calibri" pitchFamily="34" charset="0"/>
              </a:rPr>
              <a:t>yoktur</a:t>
            </a:r>
            <a:r>
              <a:rPr lang="en-US" sz="24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400" dirty="0" err="1" smtClean="0">
                <a:latin typeface="Calibri" pitchFamily="34" charset="0"/>
                <a:cs typeface="Calibri" pitchFamily="34" charset="0"/>
              </a:rPr>
              <a:t>ya</a:t>
            </a:r>
            <a:r>
              <a:rPr lang="en-US" sz="24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400" dirty="0" err="1" smtClean="0">
                <a:latin typeface="Calibri" pitchFamily="34" charset="0"/>
                <a:cs typeface="Calibri" pitchFamily="34" charset="0"/>
              </a:rPr>
              <a:t>da</a:t>
            </a:r>
            <a:r>
              <a:rPr lang="en-US" sz="24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400" dirty="0" err="1" smtClean="0">
                <a:latin typeface="Calibri" pitchFamily="34" charset="0"/>
                <a:cs typeface="Calibri" pitchFamily="34" charset="0"/>
              </a:rPr>
              <a:t>sonsuz</a:t>
            </a:r>
            <a:r>
              <a:rPr lang="en-US" sz="24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400" dirty="0" err="1" smtClean="0">
                <a:latin typeface="Calibri" pitchFamily="34" charset="0"/>
                <a:cs typeface="Calibri" pitchFamily="34" charset="0"/>
              </a:rPr>
              <a:t>sayıda</a:t>
            </a:r>
            <a:r>
              <a:rPr lang="en-US" sz="24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400" dirty="0" err="1" smtClean="0">
                <a:latin typeface="Calibri" pitchFamily="34" charset="0"/>
                <a:cs typeface="Calibri" pitchFamily="34" charset="0"/>
              </a:rPr>
              <a:t>çözümü</a:t>
            </a:r>
            <a:r>
              <a:rPr lang="en-US" sz="24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400" dirty="0" err="1" smtClean="0">
                <a:latin typeface="Calibri" pitchFamily="34" charset="0"/>
                <a:cs typeface="Calibri" pitchFamily="34" charset="0"/>
              </a:rPr>
              <a:t>vardır</a:t>
            </a:r>
            <a:r>
              <a:rPr lang="en-US" sz="2400" dirty="0" smtClean="0">
                <a:latin typeface="Calibri" pitchFamily="34" charset="0"/>
                <a:cs typeface="Calibri" pitchFamily="34" charset="0"/>
              </a:rPr>
              <a:t>. </a:t>
            </a:r>
          </a:p>
          <a:p>
            <a:pPr algn="just">
              <a:defRPr/>
            </a:pPr>
            <a:r>
              <a:rPr lang="en-US" sz="2400" dirty="0" smtClean="0">
                <a:latin typeface="Leelawadee UI" pitchFamily="34" charset="-34"/>
                <a:cs typeface="Leelawadee UI" pitchFamily="34" charset="-34"/>
              </a:rPr>
              <a:t>d = </a:t>
            </a:r>
            <a:r>
              <a:rPr lang="en-US" sz="2400" dirty="0" err="1" smtClean="0">
                <a:latin typeface="Leelawadee UI" pitchFamily="34" charset="-34"/>
                <a:cs typeface="Leelawadee UI" pitchFamily="34" charset="-34"/>
              </a:rPr>
              <a:t>gcd</a:t>
            </a:r>
            <a:r>
              <a:rPr lang="en-US" sz="2400" dirty="0" smtClean="0">
                <a:latin typeface="Leelawadee UI" pitchFamily="34" charset="-34"/>
                <a:cs typeface="Leelawadee UI" pitchFamily="34" charset="-34"/>
              </a:rPr>
              <a:t> (a, b) </a:t>
            </a:r>
            <a:r>
              <a:rPr lang="en-US" sz="2400" dirty="0" err="1" smtClean="0">
                <a:latin typeface="Leelawadee UI" pitchFamily="34" charset="-34"/>
                <a:cs typeface="Leelawadee UI" pitchFamily="34" charset="-34"/>
              </a:rPr>
              <a:t>olsun</a:t>
            </a:r>
            <a:r>
              <a:rPr lang="en-US" sz="2400" dirty="0" smtClean="0">
                <a:latin typeface="Leelawadee UI" pitchFamily="34" charset="-34"/>
                <a:cs typeface="Leelawadee UI" pitchFamily="34" charset="-34"/>
              </a:rPr>
              <a:t>. </a:t>
            </a:r>
            <a:r>
              <a:rPr lang="en-US" sz="2400" dirty="0" err="1" smtClean="0">
                <a:latin typeface="Leelawadee UI" pitchFamily="34" charset="-34"/>
                <a:cs typeface="Leelawadee UI" pitchFamily="34" charset="-34"/>
              </a:rPr>
              <a:t>Eğer</a:t>
            </a:r>
            <a:r>
              <a:rPr lang="en-US" sz="2400" dirty="0" smtClean="0">
                <a:latin typeface="Leelawadee UI" pitchFamily="34" charset="-34"/>
                <a:cs typeface="Leelawadee UI" pitchFamily="34" charset="-34"/>
              </a:rPr>
              <a:t>            </a:t>
            </a:r>
            <a:r>
              <a:rPr lang="en-US" sz="2400" dirty="0" err="1" smtClean="0">
                <a:latin typeface="Leelawadee UI" pitchFamily="34" charset="-34"/>
                <a:cs typeface="Leelawadee UI" pitchFamily="34" charset="-34"/>
              </a:rPr>
              <a:t>ise</a:t>
            </a:r>
            <a:r>
              <a:rPr lang="en-US" sz="2400" dirty="0" smtClean="0">
                <a:latin typeface="Leelawadee UI" pitchFamily="34" charset="-34"/>
                <a:cs typeface="Leelawadee UI" pitchFamily="34" charset="-34"/>
              </a:rPr>
              <a:t> </a:t>
            </a:r>
            <a:r>
              <a:rPr lang="en-US" sz="2400" dirty="0" err="1" smtClean="0">
                <a:latin typeface="Leelawadee UI" pitchFamily="34" charset="-34"/>
                <a:cs typeface="Leelawadee UI" pitchFamily="34" charset="-34"/>
              </a:rPr>
              <a:t>denklemin</a:t>
            </a:r>
            <a:r>
              <a:rPr lang="en-US" sz="2400" dirty="0" smtClean="0">
                <a:latin typeface="Leelawadee UI" pitchFamily="34" charset="-34"/>
                <a:cs typeface="Leelawadee UI" pitchFamily="34" charset="-34"/>
              </a:rPr>
              <a:t> </a:t>
            </a:r>
            <a:r>
              <a:rPr lang="en-US" sz="2400" dirty="0" err="1" smtClean="0">
                <a:latin typeface="Leelawadee UI" pitchFamily="34" charset="-34"/>
                <a:cs typeface="Leelawadee UI" pitchFamily="34" charset="-34"/>
              </a:rPr>
              <a:t>çözümü</a:t>
            </a:r>
            <a:r>
              <a:rPr lang="en-US" sz="2400" dirty="0" smtClean="0">
                <a:latin typeface="Leelawadee UI" pitchFamily="34" charset="-34"/>
                <a:cs typeface="Leelawadee UI" pitchFamily="34" charset="-34"/>
              </a:rPr>
              <a:t> </a:t>
            </a:r>
            <a:r>
              <a:rPr lang="en-US" sz="2400" dirty="0" err="1" smtClean="0">
                <a:latin typeface="Leelawadee UI" pitchFamily="34" charset="-34"/>
                <a:cs typeface="Leelawadee UI" pitchFamily="34" charset="-34"/>
              </a:rPr>
              <a:t>yoktur</a:t>
            </a:r>
            <a:r>
              <a:rPr lang="en-US" sz="2400" dirty="0" smtClean="0">
                <a:latin typeface="Leelawadee UI" pitchFamily="34" charset="-34"/>
                <a:cs typeface="Leelawadee UI" pitchFamily="34" charset="-34"/>
              </a:rPr>
              <a:t>.</a:t>
            </a:r>
            <a:r>
              <a:rPr lang="en-US" sz="2400" dirty="0" smtClean="0"/>
              <a:t> </a:t>
            </a:r>
          </a:p>
          <a:p>
            <a:pPr algn="just">
              <a:defRPr/>
            </a:pPr>
            <a:r>
              <a:rPr lang="en-US" sz="2400" dirty="0" err="1" smtClean="0">
                <a:latin typeface="Calibri" pitchFamily="34" charset="0"/>
                <a:cs typeface="Calibri" pitchFamily="34" charset="0"/>
              </a:rPr>
              <a:t>Eğer</a:t>
            </a:r>
            <a:r>
              <a:rPr lang="en-US" sz="2400" dirty="0" smtClean="0"/>
              <a:t> </a:t>
            </a:r>
            <a:r>
              <a:rPr lang="en-US" sz="2400" dirty="0" smtClean="0">
                <a:latin typeface="Leelawadee UI" pitchFamily="34" charset="-34"/>
                <a:cs typeface="Leelawadee UI" pitchFamily="34" charset="-34"/>
              </a:rPr>
              <a:t>d | c, </a:t>
            </a:r>
            <a:r>
              <a:rPr lang="en-US" sz="2400" dirty="0" err="1" smtClean="0">
                <a:latin typeface="Leelawadee UI" pitchFamily="34" charset="-34"/>
                <a:cs typeface="Leelawadee UI" pitchFamily="34" charset="-34"/>
              </a:rPr>
              <a:t>ise</a:t>
            </a:r>
            <a:r>
              <a:rPr lang="en-US" sz="2400" dirty="0" smtClean="0">
                <a:latin typeface="Leelawadee UI" pitchFamily="34" charset="-34"/>
                <a:cs typeface="Leelawadee UI" pitchFamily="34" charset="-34"/>
              </a:rPr>
              <a:t> </a:t>
            </a:r>
            <a:r>
              <a:rPr lang="en-US" sz="2400" dirty="0" err="1" smtClean="0">
                <a:latin typeface="Calibri" pitchFamily="34" charset="0"/>
                <a:cs typeface="Calibri" pitchFamily="34" charset="0"/>
              </a:rPr>
              <a:t>sonsuz</a:t>
            </a:r>
            <a:r>
              <a:rPr lang="en-US" sz="24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400" dirty="0" err="1" smtClean="0">
                <a:latin typeface="Calibri" pitchFamily="34" charset="0"/>
                <a:cs typeface="Calibri" pitchFamily="34" charset="0"/>
              </a:rPr>
              <a:t>sayıda</a:t>
            </a:r>
            <a:r>
              <a:rPr lang="en-US" sz="24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400" dirty="0" err="1" smtClean="0">
                <a:latin typeface="Calibri" pitchFamily="34" charset="0"/>
                <a:cs typeface="Calibri" pitchFamily="34" charset="0"/>
              </a:rPr>
              <a:t>çözümümüz</a:t>
            </a:r>
            <a:r>
              <a:rPr lang="en-US" sz="24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400" dirty="0" err="1" smtClean="0">
                <a:latin typeface="Calibri" pitchFamily="34" charset="0"/>
                <a:cs typeface="Calibri" pitchFamily="34" charset="0"/>
              </a:rPr>
              <a:t>vardır</a:t>
            </a:r>
            <a:r>
              <a:rPr lang="en-US" sz="2400" dirty="0" smtClean="0">
                <a:latin typeface="Calibri" pitchFamily="34" charset="0"/>
                <a:cs typeface="Calibri" pitchFamily="34" charset="0"/>
              </a:rPr>
              <a:t>. </a:t>
            </a:r>
            <a:r>
              <a:rPr lang="en-US" sz="2400" dirty="0" err="1" smtClean="0">
                <a:latin typeface="Calibri" pitchFamily="34" charset="0"/>
                <a:cs typeface="Calibri" pitchFamily="34" charset="0"/>
              </a:rPr>
              <a:t>Bunlardan</a:t>
            </a:r>
            <a:r>
              <a:rPr lang="en-US" sz="24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400" dirty="0" err="1" smtClean="0">
                <a:latin typeface="Calibri" pitchFamily="34" charset="0"/>
                <a:cs typeface="Calibri" pitchFamily="34" charset="0"/>
              </a:rPr>
              <a:t>birine</a:t>
            </a:r>
            <a:r>
              <a:rPr lang="en-US" sz="24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400" dirty="0" err="1" smtClean="0">
                <a:latin typeface="Calibri" pitchFamily="34" charset="0"/>
                <a:cs typeface="Calibri" pitchFamily="34" charset="0"/>
              </a:rPr>
              <a:t>özel</a:t>
            </a:r>
            <a:r>
              <a:rPr lang="en-US" sz="2400" dirty="0" smtClean="0">
                <a:latin typeface="Calibri" pitchFamily="34" charset="0"/>
                <a:cs typeface="Calibri" pitchFamily="34" charset="0"/>
              </a:rPr>
              <a:t>; </a:t>
            </a:r>
            <a:r>
              <a:rPr lang="en-US" sz="2400" dirty="0" err="1" smtClean="0">
                <a:latin typeface="Calibri" pitchFamily="34" charset="0"/>
                <a:cs typeface="Calibri" pitchFamily="34" charset="0"/>
              </a:rPr>
              <a:t>geri</a:t>
            </a:r>
            <a:r>
              <a:rPr lang="en-US" sz="24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400" dirty="0" err="1" smtClean="0">
                <a:latin typeface="Calibri" pitchFamily="34" charset="0"/>
                <a:cs typeface="Calibri" pitchFamily="34" charset="0"/>
              </a:rPr>
              <a:t>kalanlarına</a:t>
            </a:r>
            <a:r>
              <a:rPr lang="en-US" sz="24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400" dirty="0" err="1" smtClean="0">
                <a:latin typeface="Calibri" pitchFamily="34" charset="0"/>
                <a:cs typeface="Calibri" pitchFamily="34" charset="0"/>
              </a:rPr>
              <a:t>ise</a:t>
            </a:r>
            <a:r>
              <a:rPr lang="en-US" sz="24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400" dirty="0" err="1" smtClean="0">
                <a:latin typeface="Calibri" pitchFamily="34" charset="0"/>
                <a:cs typeface="Calibri" pitchFamily="34" charset="0"/>
              </a:rPr>
              <a:t>genel</a:t>
            </a:r>
            <a:r>
              <a:rPr lang="en-US" sz="24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400" dirty="0" err="1" smtClean="0">
                <a:latin typeface="Calibri" pitchFamily="34" charset="0"/>
                <a:cs typeface="Calibri" pitchFamily="34" charset="0"/>
              </a:rPr>
              <a:t>denir</a:t>
            </a:r>
            <a:r>
              <a:rPr lang="en-US" sz="2400" dirty="0" smtClean="0">
                <a:latin typeface="Calibri" pitchFamily="34" charset="0"/>
                <a:cs typeface="Calibri" pitchFamily="34" charset="0"/>
              </a:rPr>
              <a:t>. </a:t>
            </a:r>
          </a:p>
          <a:p>
            <a:pPr algn="just">
              <a:defRPr/>
            </a:pPr>
            <a:endParaRPr lang="en-US" sz="2400" dirty="0" smtClean="0">
              <a:latin typeface="Leelawadee UI" pitchFamily="34" charset="-34"/>
              <a:cs typeface="Leelawadee UI" pitchFamily="34" charset="-34"/>
            </a:endParaRPr>
          </a:p>
          <a:p>
            <a:pPr algn="just">
              <a:defRPr/>
            </a:pPr>
            <a:endParaRPr lang="en-US" sz="2400" i="0" dirty="0">
              <a:latin typeface="Leelawadee UI" pitchFamily="34" charset="-34"/>
              <a:cs typeface="Leelawadee UI" pitchFamily="34" charset="-34"/>
            </a:endParaRPr>
          </a:p>
        </p:txBody>
      </p:sp>
      <p:pic>
        <p:nvPicPr>
          <p:cNvPr id="9" name="Picture 8" descr="8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29200" y="3048000"/>
            <a:ext cx="962025" cy="405992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990600" y="0"/>
            <a:ext cx="8153400" cy="1066800"/>
          </a:xfrm>
          <a:prstGeom prst="rect">
            <a:avLst/>
          </a:prstGeom>
          <a:ln w="9525">
            <a:noFill/>
            <a:miter lim="800000"/>
            <a:headEnd/>
            <a:tailEnd/>
          </a:ln>
          <a:extLst>
            <a:ext uri="{AF507438-7753-43E0-B8FC-AC1667EBCBE1}"/>
          </a:extLst>
        </p:spPr>
        <p:style>
          <a:lnRef idx="0">
            <a:scrgbClr r="0" g="0" b="0"/>
          </a:lnRef>
          <a:fillRef idx="1003">
            <a:schemeClr val="lt2"/>
          </a:fillRef>
          <a:effectRef idx="0">
            <a:scrgbClr r="0" g="0" b="0"/>
          </a:effectRef>
          <a:fontRef idx="major"/>
        </p:style>
        <p:txBody>
          <a:bodyPr wrap="none" anchor="ctr">
            <a:normAutofit/>
          </a:bodyPr>
          <a:lstStyle/>
          <a:p>
            <a:pPr marL="653796" indent="-571500" algn="ctr"/>
            <a:r>
              <a:rPr lang="en-US" sz="2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Doğrusal</a:t>
            </a: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 </a:t>
            </a: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Diophantine</a:t>
            </a: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 </a:t>
            </a:r>
            <a:r>
              <a:rPr lang="en-US" sz="2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Denklemleri</a:t>
            </a:r>
            <a:r>
              <a:rPr lang="en-US" sz="2400" i="1" dirty="0" smtClean="0">
                <a:cs typeface="Calibri" pitchFamily="34" charset="0"/>
              </a:rPr>
              <a:t>(Linear Diophantine Equations)</a:t>
            </a:r>
          </a:p>
        </p:txBody>
      </p:sp>
      <p:sp>
        <p:nvSpPr>
          <p:cNvPr id="5" name="Rectangle 12"/>
          <p:cNvSpPr>
            <a:spLocks noChangeArrowheads="1"/>
          </p:cNvSpPr>
          <p:nvPr/>
        </p:nvSpPr>
        <p:spPr bwMode="auto">
          <a:xfrm>
            <a:off x="1143000" y="1447800"/>
            <a:ext cx="6934200" cy="3046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wrap="square" anchor="ctr">
            <a:spAutoFit/>
          </a:bodyPr>
          <a:lstStyle/>
          <a:p>
            <a:pPr algn="just">
              <a:defRPr/>
            </a:pPr>
            <a:r>
              <a:rPr lang="en-US" sz="2400" dirty="0" smtClean="0">
                <a:latin typeface="Leelawadee UI" pitchFamily="34" charset="-34"/>
                <a:cs typeface="Leelawadee UI" pitchFamily="34" charset="-34"/>
              </a:rPr>
              <a:t>ax + by = c</a:t>
            </a:r>
          </a:p>
          <a:p>
            <a:pPr algn="just">
              <a:defRPr/>
            </a:pPr>
            <a:r>
              <a:rPr lang="en-US" sz="2400" b="1" dirty="0" err="1" smtClean="0">
                <a:latin typeface="Calibri" pitchFamily="34" charset="0"/>
                <a:cs typeface="Calibri" pitchFamily="34" charset="0"/>
              </a:rPr>
              <a:t>Özel</a:t>
            </a:r>
            <a:r>
              <a:rPr lang="en-US" sz="2400" b="1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400" b="1" dirty="0" err="1" smtClean="0">
                <a:latin typeface="Calibri" pitchFamily="34" charset="0"/>
                <a:cs typeface="Calibri" pitchFamily="34" charset="0"/>
              </a:rPr>
              <a:t>Çözüm</a:t>
            </a:r>
            <a:r>
              <a:rPr lang="en-US" sz="2400" b="1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400" dirty="0" smtClean="0">
                <a:latin typeface="Calibri" pitchFamily="34" charset="0"/>
                <a:cs typeface="Calibri" pitchFamily="34" charset="0"/>
              </a:rPr>
              <a:t>(Particular Solution) </a:t>
            </a:r>
            <a:r>
              <a:rPr lang="en-US" sz="2400" dirty="0" err="1" smtClean="0">
                <a:latin typeface="Calibri" pitchFamily="34" charset="0"/>
                <a:cs typeface="Calibri" pitchFamily="34" charset="0"/>
              </a:rPr>
              <a:t>adımları</a:t>
            </a:r>
            <a:r>
              <a:rPr lang="en-US" sz="2400" dirty="0" smtClean="0">
                <a:latin typeface="Calibri" pitchFamily="34" charset="0"/>
                <a:cs typeface="Calibri" pitchFamily="34" charset="0"/>
              </a:rPr>
              <a:t>:</a:t>
            </a:r>
          </a:p>
          <a:p>
            <a:pPr marL="457200" indent="-457200" algn="just">
              <a:buFont typeface="+mj-lt"/>
              <a:buAutoNum type="arabicPeriod"/>
              <a:defRPr/>
            </a:pPr>
            <a:r>
              <a:rPr lang="en-US" sz="2400" dirty="0" err="1" smtClean="0">
                <a:latin typeface="Leelawadee UI" pitchFamily="34" charset="-34"/>
                <a:cs typeface="Leelawadee UI" pitchFamily="34" charset="-34"/>
              </a:rPr>
              <a:t>Denklemin</a:t>
            </a:r>
            <a:r>
              <a:rPr lang="en-US" sz="2400" dirty="0" smtClean="0">
                <a:latin typeface="Leelawadee UI" pitchFamily="34" charset="-34"/>
                <a:cs typeface="Leelawadee UI" pitchFamily="34" charset="-34"/>
              </a:rPr>
              <a:t> her </a:t>
            </a:r>
            <a:r>
              <a:rPr lang="en-US" sz="2400" dirty="0" err="1" smtClean="0">
                <a:latin typeface="Leelawadee UI" pitchFamily="34" charset="-34"/>
                <a:cs typeface="Leelawadee UI" pitchFamily="34" charset="-34"/>
              </a:rPr>
              <a:t>iki</a:t>
            </a:r>
            <a:r>
              <a:rPr lang="en-US" sz="2400" dirty="0" smtClean="0">
                <a:latin typeface="Leelawadee UI" pitchFamily="34" charset="-34"/>
                <a:cs typeface="Leelawadee UI" pitchFamily="34" charset="-34"/>
              </a:rPr>
              <a:t> </a:t>
            </a:r>
            <a:r>
              <a:rPr lang="en-US" sz="2400" dirty="0" err="1" smtClean="0">
                <a:latin typeface="Leelawadee UI" pitchFamily="34" charset="-34"/>
                <a:cs typeface="Leelawadee UI" pitchFamily="34" charset="-34"/>
              </a:rPr>
              <a:t>tarafını</a:t>
            </a:r>
            <a:r>
              <a:rPr lang="en-US" sz="2400" dirty="0" smtClean="0">
                <a:latin typeface="Leelawadee UI" pitchFamily="34" charset="-34"/>
                <a:cs typeface="Leelawadee UI" pitchFamily="34" charset="-34"/>
              </a:rPr>
              <a:t> </a:t>
            </a:r>
            <a:r>
              <a:rPr lang="en-US" sz="2400" dirty="0" err="1" smtClean="0">
                <a:latin typeface="Leelawadee UI" pitchFamily="34" charset="-34"/>
                <a:cs typeface="Leelawadee UI" pitchFamily="34" charset="-34"/>
              </a:rPr>
              <a:t>da</a:t>
            </a:r>
            <a:r>
              <a:rPr lang="en-US" sz="2400" dirty="0" smtClean="0">
                <a:latin typeface="Leelawadee UI" pitchFamily="34" charset="-34"/>
                <a:cs typeface="Leelawadee UI" pitchFamily="34" charset="-34"/>
              </a:rPr>
              <a:t> </a:t>
            </a:r>
            <a:r>
              <a:rPr lang="en-US" sz="2400" dirty="0" err="1" smtClean="0">
                <a:latin typeface="Leelawadee UI" pitchFamily="34" charset="-34"/>
                <a:cs typeface="Leelawadee UI" pitchFamily="34" charset="-34"/>
              </a:rPr>
              <a:t>d'ye</a:t>
            </a:r>
            <a:r>
              <a:rPr lang="en-US" sz="2400" dirty="0" smtClean="0">
                <a:latin typeface="Leelawadee UI" pitchFamily="34" charset="-34"/>
                <a:cs typeface="Leelawadee UI" pitchFamily="34" charset="-34"/>
              </a:rPr>
              <a:t> </a:t>
            </a:r>
            <a:r>
              <a:rPr lang="en-US" sz="2400" dirty="0" err="1" smtClean="0">
                <a:latin typeface="Leelawadee UI" pitchFamily="34" charset="-34"/>
                <a:cs typeface="Leelawadee UI" pitchFamily="34" charset="-34"/>
              </a:rPr>
              <a:t>bölerek</a:t>
            </a:r>
            <a:r>
              <a:rPr lang="en-US" sz="2400" dirty="0" smtClean="0">
                <a:latin typeface="Leelawadee UI" pitchFamily="34" charset="-34"/>
                <a:cs typeface="Leelawadee UI" pitchFamily="34" charset="-34"/>
              </a:rPr>
              <a:t> </a:t>
            </a:r>
            <a:r>
              <a:rPr lang="en-US" sz="2400" dirty="0" err="1" smtClean="0">
                <a:latin typeface="Leelawadee UI" pitchFamily="34" charset="-34"/>
                <a:cs typeface="Leelawadee UI" pitchFamily="34" charset="-34"/>
              </a:rPr>
              <a:t>denklemi</a:t>
            </a:r>
            <a:r>
              <a:rPr lang="en-US" sz="2400" dirty="0" smtClean="0">
                <a:latin typeface="Leelawadee UI" pitchFamily="34" charset="-34"/>
                <a:cs typeface="Leelawadee UI" pitchFamily="34" charset="-34"/>
              </a:rPr>
              <a:t> a</a:t>
            </a:r>
            <a:r>
              <a:rPr lang="en-US" sz="1200" dirty="0" smtClean="0">
                <a:latin typeface="Leelawadee UI" pitchFamily="34" charset="-34"/>
                <a:cs typeface="Leelawadee UI" pitchFamily="34" charset="-34"/>
              </a:rPr>
              <a:t>1</a:t>
            </a:r>
            <a:r>
              <a:rPr lang="en-US" sz="2400" dirty="0" smtClean="0">
                <a:latin typeface="Leelawadee UI" pitchFamily="34" charset="-34"/>
                <a:cs typeface="Leelawadee UI" pitchFamily="34" charset="-34"/>
              </a:rPr>
              <a:t>x + b</a:t>
            </a:r>
            <a:r>
              <a:rPr lang="en-US" sz="1200" dirty="0" smtClean="0">
                <a:latin typeface="Leelawadee UI" pitchFamily="34" charset="-34"/>
                <a:cs typeface="Leelawadee UI" pitchFamily="34" charset="-34"/>
              </a:rPr>
              <a:t>1</a:t>
            </a:r>
            <a:r>
              <a:rPr lang="en-US" sz="2400" dirty="0" smtClean="0">
                <a:latin typeface="Leelawadee UI" pitchFamily="34" charset="-34"/>
                <a:cs typeface="Leelawadee UI" pitchFamily="34" charset="-34"/>
              </a:rPr>
              <a:t>y = c</a:t>
            </a:r>
            <a:r>
              <a:rPr lang="en-US" sz="1200" dirty="0" smtClean="0">
                <a:latin typeface="Leelawadee UI" pitchFamily="34" charset="-34"/>
                <a:cs typeface="Leelawadee UI" pitchFamily="34" charset="-34"/>
              </a:rPr>
              <a:t>1</a:t>
            </a:r>
            <a:r>
              <a:rPr lang="en-US" sz="2400" dirty="0" smtClean="0">
                <a:latin typeface="Leelawadee UI" pitchFamily="34" charset="-34"/>
                <a:cs typeface="Leelawadee UI" pitchFamily="34" charset="-34"/>
              </a:rPr>
              <a:t>'e </a:t>
            </a:r>
            <a:r>
              <a:rPr lang="en-US" sz="2400" dirty="0" err="1" smtClean="0">
                <a:latin typeface="Leelawadee UI" pitchFamily="34" charset="-34"/>
                <a:cs typeface="Leelawadee UI" pitchFamily="34" charset="-34"/>
              </a:rPr>
              <a:t>düşürün</a:t>
            </a:r>
            <a:r>
              <a:rPr lang="en-US" sz="2400" dirty="0" smtClean="0">
                <a:latin typeface="Leelawadee UI" pitchFamily="34" charset="-34"/>
                <a:cs typeface="Leelawadee UI" pitchFamily="34" charset="-34"/>
              </a:rPr>
              <a:t>.</a:t>
            </a:r>
          </a:p>
          <a:p>
            <a:pPr marL="457200" indent="-457200" algn="just">
              <a:buFont typeface="+mj-lt"/>
              <a:buAutoNum type="arabicPeriod"/>
              <a:defRPr/>
            </a:pPr>
            <a:r>
              <a:rPr lang="en-US" sz="2400" dirty="0" err="1" smtClean="0">
                <a:latin typeface="Leelawadee UI" pitchFamily="34" charset="-34"/>
                <a:cs typeface="Leelawadee UI" pitchFamily="34" charset="-34"/>
              </a:rPr>
              <a:t>Genişletilmiş</a:t>
            </a:r>
            <a:r>
              <a:rPr lang="en-US" sz="2400" dirty="0" smtClean="0">
                <a:latin typeface="Leelawadee UI" pitchFamily="34" charset="-34"/>
                <a:cs typeface="Leelawadee UI" pitchFamily="34" charset="-34"/>
              </a:rPr>
              <a:t> </a:t>
            </a:r>
            <a:r>
              <a:rPr lang="en-US" sz="2400" dirty="0" err="1" smtClean="0">
                <a:latin typeface="Leelawadee UI" pitchFamily="34" charset="-34"/>
                <a:cs typeface="Leelawadee UI" pitchFamily="34" charset="-34"/>
              </a:rPr>
              <a:t>Öklid</a:t>
            </a:r>
            <a:r>
              <a:rPr lang="en-US" sz="2400" dirty="0" smtClean="0">
                <a:latin typeface="Leelawadee UI" pitchFamily="34" charset="-34"/>
                <a:cs typeface="Leelawadee UI" pitchFamily="34" charset="-34"/>
              </a:rPr>
              <a:t> </a:t>
            </a:r>
            <a:r>
              <a:rPr lang="en-US" sz="2400" dirty="0" err="1" smtClean="0">
                <a:latin typeface="Leelawadee UI" pitchFamily="34" charset="-34"/>
                <a:cs typeface="Leelawadee UI" pitchFamily="34" charset="-34"/>
              </a:rPr>
              <a:t>algoritmasını</a:t>
            </a:r>
            <a:r>
              <a:rPr lang="en-US" sz="2400" dirty="0" smtClean="0">
                <a:latin typeface="Leelawadee UI" pitchFamily="34" charset="-34"/>
                <a:cs typeface="Leelawadee UI" pitchFamily="34" charset="-34"/>
              </a:rPr>
              <a:t> </a:t>
            </a:r>
            <a:r>
              <a:rPr lang="en-US" sz="2400" dirty="0" err="1" smtClean="0">
                <a:latin typeface="Leelawadee UI" pitchFamily="34" charset="-34"/>
                <a:cs typeface="Leelawadee UI" pitchFamily="34" charset="-34"/>
              </a:rPr>
              <a:t>kullanarak</a:t>
            </a:r>
            <a:r>
              <a:rPr lang="en-US" sz="2400" dirty="0" smtClean="0">
                <a:latin typeface="Leelawadee UI" pitchFamily="34" charset="-34"/>
                <a:cs typeface="Leelawadee UI" pitchFamily="34" charset="-34"/>
              </a:rPr>
              <a:t> </a:t>
            </a:r>
          </a:p>
          <a:p>
            <a:pPr marL="457200" indent="-457200" algn="just">
              <a:defRPr/>
            </a:pPr>
            <a:r>
              <a:rPr lang="en-US" sz="2400" dirty="0" smtClean="0">
                <a:latin typeface="Leelawadee UI" pitchFamily="34" charset="-34"/>
                <a:cs typeface="Leelawadee UI" pitchFamily="34" charset="-34"/>
              </a:rPr>
              <a:t>	a</a:t>
            </a:r>
            <a:r>
              <a:rPr lang="en-US" sz="1100" dirty="0" smtClean="0">
                <a:latin typeface="Leelawadee UI" pitchFamily="34" charset="-34"/>
                <a:cs typeface="Leelawadee UI" pitchFamily="34" charset="-34"/>
              </a:rPr>
              <a:t>1</a:t>
            </a:r>
            <a:r>
              <a:rPr lang="en-US" sz="2400" dirty="0" smtClean="0">
                <a:latin typeface="Leelawadee UI" pitchFamily="34" charset="-34"/>
                <a:cs typeface="Leelawadee UI" pitchFamily="34" charset="-34"/>
              </a:rPr>
              <a:t>s + b</a:t>
            </a:r>
            <a:r>
              <a:rPr lang="en-US" sz="1100" dirty="0" smtClean="0">
                <a:latin typeface="Leelawadee UI" pitchFamily="34" charset="-34"/>
                <a:cs typeface="Leelawadee UI" pitchFamily="34" charset="-34"/>
              </a:rPr>
              <a:t>1</a:t>
            </a:r>
            <a:r>
              <a:rPr lang="en-US" sz="2400" dirty="0" smtClean="0">
                <a:latin typeface="Leelawadee UI" pitchFamily="34" charset="-34"/>
                <a:cs typeface="Leelawadee UI" pitchFamily="34" charset="-34"/>
              </a:rPr>
              <a:t>t = 1 </a:t>
            </a:r>
            <a:r>
              <a:rPr lang="en-US" sz="2400" dirty="0" err="1" smtClean="0">
                <a:latin typeface="Leelawadee UI" pitchFamily="34" charset="-34"/>
                <a:cs typeface="Leelawadee UI" pitchFamily="34" charset="-34"/>
              </a:rPr>
              <a:t>bağıntısında</a:t>
            </a:r>
            <a:r>
              <a:rPr lang="en-US" sz="2400" dirty="0" smtClean="0">
                <a:latin typeface="Leelawadee UI" pitchFamily="34" charset="-34"/>
                <a:cs typeface="Leelawadee UI" pitchFamily="34" charset="-34"/>
              </a:rPr>
              <a:t> s </a:t>
            </a:r>
            <a:r>
              <a:rPr lang="en-US" sz="2400" dirty="0" err="1" smtClean="0">
                <a:latin typeface="Leelawadee UI" pitchFamily="34" charset="-34"/>
                <a:cs typeface="Leelawadee UI" pitchFamily="34" charset="-34"/>
              </a:rPr>
              <a:t>ve</a:t>
            </a:r>
            <a:r>
              <a:rPr lang="en-US" sz="2400" dirty="0" smtClean="0">
                <a:latin typeface="Leelawadee UI" pitchFamily="34" charset="-34"/>
                <a:cs typeface="Leelawadee UI" pitchFamily="34" charset="-34"/>
              </a:rPr>
              <a:t> t </a:t>
            </a:r>
            <a:r>
              <a:rPr lang="en-US" sz="2400" dirty="0" err="1" smtClean="0">
                <a:latin typeface="Leelawadee UI" pitchFamily="34" charset="-34"/>
                <a:cs typeface="Leelawadee UI" pitchFamily="34" charset="-34"/>
              </a:rPr>
              <a:t>bulunur</a:t>
            </a:r>
            <a:r>
              <a:rPr lang="en-US" sz="2400" dirty="0" smtClean="0">
                <a:latin typeface="Leelawadee UI" pitchFamily="34" charset="-34"/>
                <a:cs typeface="Leelawadee UI" pitchFamily="34" charset="-34"/>
              </a:rPr>
              <a:t>.</a:t>
            </a:r>
          </a:p>
          <a:p>
            <a:pPr algn="just">
              <a:defRPr/>
            </a:pPr>
            <a:endParaRPr lang="en-US" sz="2400" dirty="0" smtClean="0">
              <a:latin typeface="Leelawadee UI" pitchFamily="34" charset="-34"/>
              <a:cs typeface="Leelawadee UI" pitchFamily="34" charset="-34"/>
            </a:endParaRPr>
          </a:p>
          <a:p>
            <a:pPr algn="just">
              <a:defRPr/>
            </a:pPr>
            <a:endParaRPr lang="en-US" sz="2400" i="0" dirty="0">
              <a:latin typeface="Leelawadee UI" pitchFamily="34" charset="-34"/>
              <a:cs typeface="Leelawadee UI" pitchFamily="34" charset="-34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371600" y="3962400"/>
            <a:ext cx="70866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latin typeface="Leelawadee UI" pitchFamily="34" charset="-34"/>
                <a:cs typeface="Leelawadee UI" pitchFamily="34" charset="-34"/>
              </a:rPr>
              <a:t>Particular solution: x</a:t>
            </a:r>
            <a:r>
              <a:rPr lang="en-US" sz="1200" dirty="0" smtClean="0">
                <a:latin typeface="Leelawadee UI" pitchFamily="34" charset="-34"/>
                <a:cs typeface="Leelawadee UI" pitchFamily="34" charset="-34"/>
              </a:rPr>
              <a:t>0</a:t>
            </a:r>
            <a:r>
              <a:rPr lang="en-US" sz="2400" dirty="0" smtClean="0">
                <a:latin typeface="Leelawadee UI" pitchFamily="34" charset="-34"/>
                <a:cs typeface="Leelawadee UI" pitchFamily="34" charset="-34"/>
              </a:rPr>
              <a:t> = (c/d)s</a:t>
            </a:r>
          </a:p>
          <a:p>
            <a:r>
              <a:rPr lang="en-US" sz="2400" dirty="0" smtClean="0">
                <a:latin typeface="Leelawadee UI" pitchFamily="34" charset="-34"/>
                <a:cs typeface="Leelawadee UI" pitchFamily="34" charset="-34"/>
              </a:rPr>
              <a:t>		         y</a:t>
            </a:r>
            <a:r>
              <a:rPr lang="en-US" sz="1200" dirty="0" smtClean="0">
                <a:latin typeface="Leelawadee UI" pitchFamily="34" charset="-34"/>
                <a:cs typeface="Leelawadee UI" pitchFamily="34" charset="-34"/>
              </a:rPr>
              <a:t>0</a:t>
            </a:r>
            <a:r>
              <a:rPr lang="en-US" sz="2400" dirty="0" smtClean="0">
                <a:latin typeface="Leelawadee UI" pitchFamily="34" charset="-34"/>
                <a:cs typeface="Leelawadee UI" pitchFamily="34" charset="-34"/>
              </a:rPr>
              <a:t> = (c/d)t</a:t>
            </a:r>
          </a:p>
          <a:p>
            <a:pPr algn="just"/>
            <a:endParaRPr lang="en-US" sz="2400" dirty="0" smtClean="0">
              <a:latin typeface="Leelawadee UI" pitchFamily="34" charset="-34"/>
              <a:cs typeface="Leelawadee UI" pitchFamily="34" charset="-34"/>
            </a:endParaRPr>
          </a:p>
          <a:p>
            <a:pPr algn="just"/>
            <a:r>
              <a:rPr lang="en-US" sz="2400" dirty="0" err="1" smtClean="0">
                <a:latin typeface="Leelawadee UI" pitchFamily="34" charset="-34"/>
                <a:cs typeface="Leelawadee UI" pitchFamily="34" charset="-34"/>
              </a:rPr>
              <a:t>Özel</a:t>
            </a:r>
            <a:r>
              <a:rPr lang="en-US" sz="2400" dirty="0" smtClean="0">
                <a:latin typeface="Leelawadee UI" pitchFamily="34" charset="-34"/>
                <a:cs typeface="Leelawadee UI" pitchFamily="34" charset="-34"/>
              </a:rPr>
              <a:t> </a:t>
            </a:r>
            <a:r>
              <a:rPr lang="en-US" sz="2400" dirty="0" err="1" smtClean="0">
                <a:latin typeface="Leelawadee UI" pitchFamily="34" charset="-34"/>
                <a:cs typeface="Leelawadee UI" pitchFamily="34" charset="-34"/>
              </a:rPr>
              <a:t>Çözüm</a:t>
            </a:r>
            <a:r>
              <a:rPr lang="en-US" sz="2400" dirty="0" smtClean="0">
                <a:latin typeface="Leelawadee UI" pitchFamily="34" charset="-34"/>
                <a:cs typeface="Leelawadee UI" pitchFamily="34" charset="-34"/>
              </a:rPr>
              <a:t> </a:t>
            </a:r>
            <a:r>
              <a:rPr lang="en-US" sz="2400" dirty="0" err="1" smtClean="0">
                <a:latin typeface="Leelawadee UI" pitchFamily="34" charset="-34"/>
                <a:cs typeface="Leelawadee UI" pitchFamily="34" charset="-34"/>
              </a:rPr>
              <a:t>bulunduktan</a:t>
            </a:r>
            <a:r>
              <a:rPr lang="en-US" sz="2400" dirty="0" smtClean="0">
                <a:latin typeface="Leelawadee UI" pitchFamily="34" charset="-34"/>
                <a:cs typeface="Leelawadee UI" pitchFamily="34" charset="-34"/>
              </a:rPr>
              <a:t> </a:t>
            </a:r>
            <a:r>
              <a:rPr lang="en-US" sz="2400" dirty="0" err="1" smtClean="0">
                <a:latin typeface="Leelawadee UI" pitchFamily="34" charset="-34"/>
                <a:cs typeface="Leelawadee UI" pitchFamily="34" charset="-34"/>
              </a:rPr>
              <a:t>sonra</a:t>
            </a:r>
            <a:r>
              <a:rPr lang="en-US" sz="2400" dirty="0" smtClean="0">
                <a:latin typeface="Leelawadee UI" pitchFamily="34" charset="-34"/>
                <a:cs typeface="Leelawadee UI" pitchFamily="34" charset="-34"/>
              </a:rPr>
              <a:t> </a:t>
            </a:r>
            <a:r>
              <a:rPr lang="en-US" sz="2400" dirty="0" err="1" smtClean="0">
                <a:latin typeface="Leelawadee UI" pitchFamily="34" charset="-34"/>
                <a:cs typeface="Leelawadee UI" pitchFamily="34" charset="-34"/>
              </a:rPr>
              <a:t>Genel</a:t>
            </a:r>
            <a:r>
              <a:rPr lang="en-US" sz="2400" dirty="0" smtClean="0">
                <a:latin typeface="Leelawadee UI" pitchFamily="34" charset="-34"/>
                <a:cs typeface="Leelawadee UI" pitchFamily="34" charset="-34"/>
              </a:rPr>
              <a:t> </a:t>
            </a:r>
            <a:r>
              <a:rPr lang="en-US" sz="2400" dirty="0" err="1" smtClean="0">
                <a:latin typeface="Leelawadee UI" pitchFamily="34" charset="-34"/>
                <a:cs typeface="Leelawadee UI" pitchFamily="34" charset="-34"/>
              </a:rPr>
              <a:t>Çözümler</a:t>
            </a:r>
            <a:r>
              <a:rPr lang="en-US" sz="2400" dirty="0" smtClean="0">
                <a:latin typeface="Leelawadee UI" pitchFamily="34" charset="-34"/>
                <a:cs typeface="Leelawadee UI" pitchFamily="34" charset="-34"/>
              </a:rPr>
              <a:t> </a:t>
            </a:r>
            <a:r>
              <a:rPr lang="en-US" sz="2400" dirty="0" err="1" smtClean="0">
                <a:latin typeface="Leelawadee UI" pitchFamily="34" charset="-34"/>
                <a:cs typeface="Leelawadee UI" pitchFamily="34" charset="-34"/>
              </a:rPr>
              <a:t>bulunabilir</a:t>
            </a:r>
            <a:r>
              <a:rPr lang="en-US" sz="2400" dirty="0" smtClean="0">
                <a:latin typeface="Leelawadee UI" pitchFamily="34" charset="-34"/>
                <a:cs typeface="Leelawadee UI" pitchFamily="34" charset="-34"/>
              </a:rPr>
              <a:t>. </a:t>
            </a:r>
            <a:endParaRPr lang="en-US" sz="2400" dirty="0">
              <a:latin typeface="Leelawadee UI" pitchFamily="34" charset="-34"/>
              <a:cs typeface="Leelawadee UI" pitchFamily="34" charset="-34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2"/>
          <p:cNvSpPr>
            <a:spLocks noChangeArrowheads="1"/>
          </p:cNvSpPr>
          <p:nvPr/>
        </p:nvSpPr>
        <p:spPr bwMode="auto">
          <a:xfrm>
            <a:off x="1143000" y="1447800"/>
            <a:ext cx="69342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wrap="square" anchor="ctr">
            <a:spAutoFit/>
          </a:bodyPr>
          <a:lstStyle/>
          <a:p>
            <a:pPr algn="just">
              <a:defRPr/>
            </a:pPr>
            <a:endParaRPr lang="en-US" sz="2400" dirty="0" smtClean="0">
              <a:latin typeface="Leelawadee UI" pitchFamily="34" charset="-34"/>
              <a:cs typeface="Leelawadee UI" pitchFamily="34" charset="-34"/>
            </a:endParaRPr>
          </a:p>
          <a:p>
            <a:pPr algn="just">
              <a:defRPr/>
            </a:pPr>
            <a:endParaRPr lang="en-US" sz="2400" i="0" dirty="0">
              <a:latin typeface="Leelawadee UI" pitchFamily="34" charset="-34"/>
              <a:cs typeface="Leelawadee UI" pitchFamily="34" charset="-34"/>
            </a:endParaRP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990600" y="0"/>
            <a:ext cx="8153400" cy="1066800"/>
          </a:xfrm>
          <a:prstGeom prst="rect">
            <a:avLst/>
          </a:prstGeom>
          <a:ln w="9525">
            <a:noFill/>
            <a:miter lim="800000"/>
            <a:headEnd/>
            <a:tailEnd/>
          </a:ln>
          <a:extLst>
            <a:ext uri="{AF507438-7753-43E0-B8FC-AC1667EBCBE1}"/>
          </a:extLst>
        </p:spPr>
        <p:style>
          <a:lnRef idx="0">
            <a:scrgbClr r="0" g="0" b="0"/>
          </a:lnRef>
          <a:fillRef idx="1003">
            <a:schemeClr val="lt2"/>
          </a:fillRef>
          <a:effectRef idx="0">
            <a:scrgbClr r="0" g="0" b="0"/>
          </a:effectRef>
          <a:fontRef idx="major"/>
        </p:style>
        <p:txBody>
          <a:bodyPr wrap="none" anchor="ctr">
            <a:normAutofit/>
          </a:bodyPr>
          <a:lstStyle/>
          <a:p>
            <a:pPr marL="653796" indent="-571500" algn="ctr"/>
            <a:r>
              <a:rPr lang="en-US" sz="2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Doğrusal</a:t>
            </a: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 </a:t>
            </a: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Diophantine</a:t>
            </a: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 </a:t>
            </a:r>
            <a:r>
              <a:rPr lang="en-US" sz="2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Denklemleri</a:t>
            </a:r>
            <a:r>
              <a:rPr lang="en-US" sz="2400" i="1" dirty="0" smtClean="0">
                <a:cs typeface="Calibri" pitchFamily="34" charset="0"/>
              </a:rPr>
              <a:t>(Linear Diophantine Equations)</a:t>
            </a:r>
          </a:p>
        </p:txBody>
      </p:sp>
      <p:pic>
        <p:nvPicPr>
          <p:cNvPr id="7" name="Picture 6" descr="9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95400" y="1295400"/>
            <a:ext cx="5495925" cy="42862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934200" y="1295400"/>
            <a:ext cx="19497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Leelawadee UI" pitchFamily="34" charset="-34"/>
                <a:cs typeface="Leelawadee UI" pitchFamily="34" charset="-34"/>
              </a:rPr>
              <a:t>k tam </a:t>
            </a:r>
            <a:r>
              <a:rPr lang="en-US" sz="2400" dirty="0" err="1" smtClean="0">
                <a:latin typeface="Leelawadee UI" pitchFamily="34" charset="-34"/>
                <a:cs typeface="Leelawadee UI" pitchFamily="34" charset="-34"/>
              </a:rPr>
              <a:t>sayıdır</a:t>
            </a:r>
            <a:r>
              <a:rPr lang="en-US" sz="2400" dirty="0" smtClean="0">
                <a:latin typeface="Leelawadee UI" pitchFamily="34" charset="-34"/>
                <a:cs typeface="Leelawadee UI" pitchFamily="34" charset="-34"/>
              </a:rPr>
              <a:t>.</a:t>
            </a:r>
            <a:endParaRPr lang="en-US" sz="2400" dirty="0">
              <a:latin typeface="Leelawadee UI" pitchFamily="34" charset="-34"/>
              <a:cs typeface="Leelawadee UI" pitchFamily="34" charset="-34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295400" y="1981200"/>
            <a:ext cx="75438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>
                <a:latin typeface="Calibri" pitchFamily="34" charset="0"/>
                <a:cs typeface="Calibri" pitchFamily="34" charset="0"/>
              </a:rPr>
              <a:t>Örnek</a:t>
            </a:r>
            <a:r>
              <a:rPr lang="en-US" sz="2400" dirty="0" smtClean="0">
                <a:latin typeface="Calibri" pitchFamily="34" charset="0"/>
                <a:cs typeface="Calibri" pitchFamily="34" charset="0"/>
              </a:rPr>
              <a:t> 11</a:t>
            </a:r>
          </a:p>
          <a:p>
            <a:endParaRPr lang="en-US" sz="2800" dirty="0" smtClean="0">
              <a:latin typeface="Calibri" pitchFamily="34" charset="0"/>
              <a:cs typeface="Calibri" pitchFamily="34" charset="0"/>
            </a:endParaRPr>
          </a:p>
          <a:p>
            <a:pPr algn="just"/>
            <a:r>
              <a:rPr lang="en-US" sz="2400" dirty="0" smtClean="0">
                <a:latin typeface="Leelawadee UI" pitchFamily="34" charset="-34"/>
                <a:cs typeface="Leelawadee UI" pitchFamily="34" charset="-34"/>
              </a:rPr>
              <a:t>21x + 14y = 35 </a:t>
            </a:r>
            <a:r>
              <a:rPr lang="en-US" sz="2400" dirty="0" err="1" smtClean="0">
                <a:latin typeface="Leelawadee UI" pitchFamily="34" charset="-34"/>
                <a:cs typeface="Leelawadee UI" pitchFamily="34" charset="-34"/>
              </a:rPr>
              <a:t>özel</a:t>
            </a:r>
            <a:r>
              <a:rPr lang="en-US" sz="2400" dirty="0" smtClean="0">
                <a:latin typeface="Leelawadee UI" pitchFamily="34" charset="-34"/>
                <a:cs typeface="Leelawadee UI" pitchFamily="34" charset="-34"/>
              </a:rPr>
              <a:t> </a:t>
            </a:r>
            <a:r>
              <a:rPr lang="en-US" sz="2400" dirty="0" err="1" smtClean="0">
                <a:latin typeface="Leelawadee UI" pitchFamily="34" charset="-34"/>
                <a:cs typeface="Leelawadee UI" pitchFamily="34" charset="-34"/>
              </a:rPr>
              <a:t>ve</a:t>
            </a:r>
            <a:r>
              <a:rPr lang="en-US" sz="2400" dirty="0" smtClean="0">
                <a:latin typeface="Leelawadee UI" pitchFamily="34" charset="-34"/>
                <a:cs typeface="Leelawadee UI" pitchFamily="34" charset="-34"/>
              </a:rPr>
              <a:t> </a:t>
            </a:r>
            <a:r>
              <a:rPr lang="en-US" sz="2400" dirty="0" err="1" smtClean="0">
                <a:latin typeface="Leelawadee UI" pitchFamily="34" charset="-34"/>
                <a:cs typeface="Leelawadee UI" pitchFamily="34" charset="-34"/>
              </a:rPr>
              <a:t>genel</a:t>
            </a:r>
            <a:r>
              <a:rPr lang="en-US" sz="2400" dirty="0" smtClean="0">
                <a:latin typeface="Leelawadee UI" pitchFamily="34" charset="-34"/>
                <a:cs typeface="Leelawadee UI" pitchFamily="34" charset="-34"/>
              </a:rPr>
              <a:t> </a:t>
            </a:r>
            <a:r>
              <a:rPr lang="en-US" sz="2400" dirty="0" err="1" smtClean="0">
                <a:latin typeface="Leelawadee UI" pitchFamily="34" charset="-34"/>
                <a:cs typeface="Leelawadee UI" pitchFamily="34" charset="-34"/>
              </a:rPr>
              <a:t>çözümlerini</a:t>
            </a:r>
            <a:r>
              <a:rPr lang="en-US" sz="2400" dirty="0" smtClean="0">
                <a:latin typeface="Leelawadee UI" pitchFamily="34" charset="-34"/>
                <a:cs typeface="Leelawadee UI" pitchFamily="34" charset="-34"/>
              </a:rPr>
              <a:t> </a:t>
            </a:r>
            <a:r>
              <a:rPr lang="en-US" sz="2400" dirty="0" err="1" smtClean="0">
                <a:latin typeface="Leelawadee UI" pitchFamily="34" charset="-34"/>
                <a:cs typeface="Leelawadee UI" pitchFamily="34" charset="-34"/>
              </a:rPr>
              <a:t>bulunuz</a:t>
            </a:r>
            <a:r>
              <a:rPr lang="en-US" sz="2400" dirty="0" smtClean="0">
                <a:latin typeface="Leelawadee UI" pitchFamily="34" charset="-34"/>
                <a:cs typeface="Leelawadee UI" pitchFamily="34" charset="-34"/>
              </a:rPr>
              <a:t>.</a:t>
            </a:r>
          </a:p>
          <a:p>
            <a:pPr algn="just"/>
            <a:endParaRPr lang="en-US" sz="2400" dirty="0" smtClean="0">
              <a:latin typeface="Leelawadee UI" pitchFamily="34" charset="-34"/>
              <a:cs typeface="Leelawadee UI" pitchFamily="34" charset="-34"/>
            </a:endParaRPr>
          </a:p>
          <a:p>
            <a:pPr algn="just"/>
            <a:endParaRPr lang="en-US" sz="2400" dirty="0" smtClean="0">
              <a:latin typeface="Leelawadee UI" pitchFamily="34" charset="-34"/>
              <a:cs typeface="Leelawadee UI" pitchFamily="34" charset="-34"/>
            </a:endParaRPr>
          </a:p>
          <a:p>
            <a:pPr algn="just"/>
            <a:endParaRPr lang="en-US" sz="2800" dirty="0" smtClean="0">
              <a:effectLst>
                <a:outerShdw blurRad="38100" dist="38100" dir="2700000" algn="tl">
                  <a:srgbClr val="C0C0C0"/>
                </a:outerShdw>
              </a:effectLst>
              <a:latin typeface="Leelawadee UI" pitchFamily="34" charset="-34"/>
              <a:cs typeface="Leelawadee UI" pitchFamily="34" charset="-34"/>
            </a:endParaRPr>
          </a:p>
          <a:p>
            <a:pPr algn="just"/>
            <a:endParaRPr lang="en-US" sz="2800" dirty="0" smtClean="0">
              <a:effectLst>
                <a:outerShdw blurRad="38100" dist="38100" dir="2700000" algn="tl">
                  <a:srgbClr val="C0C0C0"/>
                </a:outerShdw>
              </a:effectLst>
              <a:latin typeface="Leelawadee UI" pitchFamily="34" charset="-34"/>
              <a:cs typeface="Leelawadee UI" pitchFamily="34" charset="-34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295400" y="3352800"/>
            <a:ext cx="754380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Leelawadee UI" pitchFamily="34" charset="-34"/>
                <a:cs typeface="Leelawadee UI" pitchFamily="34" charset="-34"/>
              </a:rPr>
              <a:t>d = </a:t>
            </a:r>
            <a:r>
              <a:rPr lang="en-US" dirty="0" err="1" smtClean="0">
                <a:latin typeface="Leelawadee UI" pitchFamily="34" charset="-34"/>
                <a:cs typeface="Leelawadee UI" pitchFamily="34" charset="-34"/>
              </a:rPr>
              <a:t>gcd</a:t>
            </a:r>
            <a:r>
              <a:rPr lang="en-US" dirty="0" smtClean="0">
                <a:latin typeface="Leelawadee UI" pitchFamily="34" charset="-34"/>
                <a:cs typeface="Leelawadee UI" pitchFamily="34" charset="-34"/>
              </a:rPr>
              <a:t> (21, 14) = 7	7|35</a:t>
            </a:r>
          </a:p>
          <a:p>
            <a:endParaRPr lang="en-US" dirty="0" smtClean="0">
              <a:latin typeface="Leelawadee UI" pitchFamily="34" charset="-34"/>
              <a:cs typeface="Leelawadee UI" pitchFamily="34" charset="-34"/>
            </a:endParaRPr>
          </a:p>
          <a:p>
            <a:r>
              <a:rPr lang="en-US" dirty="0" smtClean="0">
                <a:latin typeface="Leelawadee UI" pitchFamily="34" charset="-34"/>
                <a:cs typeface="Leelawadee UI" pitchFamily="34" charset="-34"/>
              </a:rPr>
              <a:t>21x / 7 + 14y / 7 = 35 / 7</a:t>
            </a:r>
          </a:p>
          <a:p>
            <a:endParaRPr lang="en-US" dirty="0" smtClean="0">
              <a:latin typeface="Leelawadee UI" pitchFamily="34" charset="-34"/>
              <a:cs typeface="Leelawadee UI" pitchFamily="34" charset="-34"/>
            </a:endParaRPr>
          </a:p>
          <a:p>
            <a:r>
              <a:rPr lang="en-US" dirty="0" smtClean="0">
                <a:latin typeface="Leelawadee UI" pitchFamily="34" charset="-34"/>
                <a:cs typeface="Leelawadee UI" pitchFamily="34" charset="-34"/>
              </a:rPr>
              <a:t>3x + 2y = 5</a:t>
            </a:r>
          </a:p>
          <a:p>
            <a:endParaRPr lang="en-US" dirty="0" smtClean="0">
              <a:latin typeface="Leelawadee UI" pitchFamily="34" charset="-34"/>
              <a:cs typeface="Leelawadee UI" pitchFamily="34" charset="-34"/>
            </a:endParaRPr>
          </a:p>
          <a:p>
            <a:r>
              <a:rPr lang="en-US" dirty="0" err="1" smtClean="0">
                <a:latin typeface="Leelawadee UI" pitchFamily="34" charset="-34"/>
                <a:cs typeface="Leelawadee UI" pitchFamily="34" charset="-34"/>
              </a:rPr>
              <a:t>Genişletilmiş</a:t>
            </a:r>
            <a:r>
              <a:rPr lang="en-US" dirty="0" smtClean="0">
                <a:latin typeface="Leelawadee UI" pitchFamily="34" charset="-34"/>
                <a:cs typeface="Leelawadee UI" pitchFamily="34" charset="-34"/>
              </a:rPr>
              <a:t> </a:t>
            </a:r>
            <a:r>
              <a:rPr lang="en-US" dirty="0" err="1" smtClean="0">
                <a:latin typeface="Leelawadee UI" pitchFamily="34" charset="-34"/>
                <a:cs typeface="Leelawadee UI" pitchFamily="34" charset="-34"/>
              </a:rPr>
              <a:t>Öklid</a:t>
            </a:r>
            <a:r>
              <a:rPr lang="en-US" dirty="0" smtClean="0">
                <a:latin typeface="Leelawadee UI" pitchFamily="34" charset="-34"/>
                <a:cs typeface="Leelawadee UI" pitchFamily="34" charset="-34"/>
              </a:rPr>
              <a:t> </a:t>
            </a:r>
            <a:r>
              <a:rPr lang="en-US" dirty="0" err="1" smtClean="0">
                <a:latin typeface="Leelawadee UI" pitchFamily="34" charset="-34"/>
                <a:cs typeface="Leelawadee UI" pitchFamily="34" charset="-34"/>
              </a:rPr>
              <a:t>Algoritması</a:t>
            </a:r>
            <a:r>
              <a:rPr lang="en-US" dirty="0" smtClean="0">
                <a:latin typeface="Leelawadee UI" pitchFamily="34" charset="-34"/>
                <a:cs typeface="Leelawadee UI" pitchFamily="34" charset="-34"/>
              </a:rPr>
              <a:t> </a:t>
            </a:r>
            <a:r>
              <a:rPr lang="en-US" dirty="0" err="1" smtClean="0">
                <a:latin typeface="Leelawadee UI" pitchFamily="34" charset="-34"/>
                <a:cs typeface="Leelawadee UI" pitchFamily="34" charset="-34"/>
              </a:rPr>
              <a:t>kullanılarak</a:t>
            </a:r>
            <a:r>
              <a:rPr lang="en-US" dirty="0" smtClean="0">
                <a:latin typeface="Leelawadee UI" pitchFamily="34" charset="-34"/>
                <a:cs typeface="Leelawadee UI" pitchFamily="34" charset="-34"/>
              </a:rPr>
              <a:t> 3s + 2t = 1	           s=1, t=-1</a:t>
            </a:r>
          </a:p>
          <a:p>
            <a:endParaRPr lang="es-ES" dirty="0" smtClean="0">
              <a:latin typeface="Leelawadee UI" pitchFamily="34" charset="-34"/>
              <a:cs typeface="Leelawadee UI" pitchFamily="34" charset="-34"/>
            </a:endParaRPr>
          </a:p>
          <a:p>
            <a:r>
              <a:rPr lang="es-ES" dirty="0" err="1" smtClean="0">
                <a:latin typeface="Leelawadee UI" pitchFamily="34" charset="-34"/>
                <a:cs typeface="Leelawadee UI" pitchFamily="34" charset="-34"/>
              </a:rPr>
              <a:t>Özel</a:t>
            </a:r>
            <a:r>
              <a:rPr lang="es-ES" dirty="0" smtClean="0">
                <a:latin typeface="Leelawadee UI" pitchFamily="34" charset="-34"/>
                <a:cs typeface="Leelawadee UI" pitchFamily="34" charset="-34"/>
              </a:rPr>
              <a:t>: x</a:t>
            </a:r>
            <a:r>
              <a:rPr lang="es-ES" sz="1050" dirty="0" smtClean="0">
                <a:latin typeface="Leelawadee UI" pitchFamily="34" charset="-34"/>
                <a:cs typeface="Leelawadee UI" pitchFamily="34" charset="-34"/>
              </a:rPr>
              <a:t>0</a:t>
            </a:r>
            <a:r>
              <a:rPr lang="es-ES" dirty="0" smtClean="0">
                <a:latin typeface="Leelawadee UI" pitchFamily="34" charset="-34"/>
                <a:cs typeface="Leelawadee UI" pitchFamily="34" charset="-34"/>
              </a:rPr>
              <a:t> = 5 × 1 = 5 ve y</a:t>
            </a:r>
            <a:r>
              <a:rPr lang="es-ES" sz="1000" dirty="0" smtClean="0">
                <a:latin typeface="Leelawadee UI" pitchFamily="34" charset="-34"/>
                <a:cs typeface="Leelawadee UI" pitchFamily="34" charset="-34"/>
              </a:rPr>
              <a:t>0</a:t>
            </a:r>
            <a:r>
              <a:rPr lang="es-ES" dirty="0" smtClean="0">
                <a:latin typeface="Leelawadee UI" pitchFamily="34" charset="-34"/>
                <a:cs typeface="Leelawadee UI" pitchFamily="34" charset="-34"/>
              </a:rPr>
              <a:t> = 5 × (-1) = -5</a:t>
            </a:r>
            <a:endParaRPr lang="en-US" dirty="0" smtClean="0">
              <a:latin typeface="Leelawadee UI" pitchFamily="34" charset="-34"/>
              <a:cs typeface="Leelawadee UI" pitchFamily="34" charset="-34"/>
            </a:endParaRPr>
          </a:p>
          <a:p>
            <a:endParaRPr lang="en-US" dirty="0" smtClean="0">
              <a:latin typeface="Leelawadee UI" pitchFamily="34" charset="-34"/>
              <a:cs typeface="Leelawadee UI" pitchFamily="34" charset="-34"/>
            </a:endParaRPr>
          </a:p>
          <a:p>
            <a:r>
              <a:rPr lang="en-US" dirty="0" err="1" smtClean="0">
                <a:latin typeface="Leelawadee UI" pitchFamily="34" charset="-34"/>
                <a:cs typeface="Leelawadee UI" pitchFamily="34" charset="-34"/>
              </a:rPr>
              <a:t>Genel</a:t>
            </a:r>
            <a:r>
              <a:rPr lang="en-US" dirty="0" smtClean="0">
                <a:latin typeface="Leelawadee UI" pitchFamily="34" charset="-34"/>
                <a:cs typeface="Leelawadee UI" pitchFamily="34" charset="-34"/>
              </a:rPr>
              <a:t>: x = 5 + k × 2 </a:t>
            </a:r>
            <a:r>
              <a:rPr lang="en-US" dirty="0" err="1" smtClean="0">
                <a:latin typeface="Leelawadee UI" pitchFamily="34" charset="-34"/>
                <a:cs typeface="Leelawadee UI" pitchFamily="34" charset="-34"/>
              </a:rPr>
              <a:t>ve</a:t>
            </a:r>
            <a:r>
              <a:rPr lang="en-US" dirty="0" smtClean="0">
                <a:latin typeface="Leelawadee UI" pitchFamily="34" charset="-34"/>
                <a:cs typeface="Leelawadee UI" pitchFamily="34" charset="-34"/>
              </a:rPr>
              <a:t> y = -5 − k × 3	(5, -5), (7, -8), (9, -11) …</a:t>
            </a:r>
            <a:endParaRPr lang="en-US" dirty="0">
              <a:latin typeface="Leelawadee UI" pitchFamily="34" charset="-34"/>
              <a:cs typeface="Leelawadee UI" pitchFamily="34" charset="-34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66800" y="152400"/>
            <a:ext cx="7543800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>
                <a:latin typeface="Calibri" pitchFamily="34" charset="0"/>
                <a:cs typeface="Calibri" pitchFamily="34" charset="0"/>
              </a:rPr>
              <a:t>Örnek</a:t>
            </a:r>
            <a:r>
              <a:rPr lang="en-US" sz="2400" dirty="0" smtClean="0">
                <a:latin typeface="Calibri" pitchFamily="34" charset="0"/>
                <a:cs typeface="Calibri" pitchFamily="34" charset="0"/>
              </a:rPr>
              <a:t> 11</a:t>
            </a:r>
          </a:p>
          <a:p>
            <a:endParaRPr lang="en-US" sz="2800" dirty="0" smtClean="0">
              <a:latin typeface="Calibri" pitchFamily="34" charset="0"/>
              <a:cs typeface="Calibri" pitchFamily="34" charset="0"/>
            </a:endParaRPr>
          </a:p>
          <a:p>
            <a:pPr algn="just"/>
            <a:r>
              <a:rPr lang="en-US" sz="2400" dirty="0" smtClean="0">
                <a:latin typeface="Calibri" pitchFamily="34" charset="0"/>
                <a:cs typeface="Calibri" pitchFamily="34" charset="0"/>
              </a:rPr>
              <a:t>Eli </a:t>
            </a:r>
            <a:r>
              <a:rPr lang="en-US" sz="2400" dirty="0" err="1" smtClean="0">
                <a:latin typeface="Calibri" pitchFamily="34" charset="0"/>
                <a:cs typeface="Calibri" pitchFamily="34" charset="0"/>
              </a:rPr>
              <a:t>Biham</a:t>
            </a:r>
            <a:r>
              <a:rPr lang="en-US" sz="2400" dirty="0" smtClean="0">
                <a:latin typeface="Calibri" pitchFamily="34" charset="0"/>
                <a:cs typeface="Calibri" pitchFamily="34" charset="0"/>
              </a:rPr>
              <a:t>, </a:t>
            </a:r>
            <a:r>
              <a:rPr lang="en-US" sz="2400" dirty="0" err="1" smtClean="0">
                <a:latin typeface="Calibri" pitchFamily="34" charset="0"/>
                <a:cs typeface="Calibri" pitchFamily="34" charset="0"/>
              </a:rPr>
              <a:t>büyük</a:t>
            </a:r>
            <a:r>
              <a:rPr lang="en-US" sz="24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400" dirty="0" err="1" smtClean="0">
                <a:latin typeface="Calibri" pitchFamily="34" charset="0"/>
                <a:cs typeface="Calibri" pitchFamily="34" charset="0"/>
              </a:rPr>
              <a:t>gömleklerin</a:t>
            </a:r>
            <a:r>
              <a:rPr lang="en-US" sz="24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400" dirty="0" err="1" smtClean="0">
                <a:latin typeface="Calibri" pitchFamily="34" charset="0"/>
                <a:cs typeface="Calibri" pitchFamily="34" charset="0"/>
              </a:rPr>
              <a:t>tanesi</a:t>
            </a:r>
            <a:r>
              <a:rPr lang="en-US" sz="2400" dirty="0" smtClean="0">
                <a:latin typeface="Calibri" pitchFamily="34" charset="0"/>
                <a:cs typeface="Calibri" pitchFamily="34" charset="0"/>
              </a:rPr>
              <a:t> 18$ </a:t>
            </a:r>
            <a:r>
              <a:rPr lang="en-US" sz="2400" dirty="0" err="1" smtClean="0">
                <a:latin typeface="Calibri" pitchFamily="34" charset="0"/>
                <a:cs typeface="Calibri" pitchFamily="34" charset="0"/>
              </a:rPr>
              <a:t>ve</a:t>
            </a:r>
            <a:r>
              <a:rPr lang="en-US" sz="24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400" dirty="0" err="1" smtClean="0">
                <a:latin typeface="Calibri" pitchFamily="34" charset="0"/>
                <a:cs typeface="Calibri" pitchFamily="34" charset="0"/>
              </a:rPr>
              <a:t>küçük</a:t>
            </a:r>
            <a:r>
              <a:rPr lang="en-US" sz="24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400" dirty="0" err="1" smtClean="0">
                <a:latin typeface="Calibri" pitchFamily="34" charset="0"/>
                <a:cs typeface="Calibri" pitchFamily="34" charset="0"/>
              </a:rPr>
              <a:t>gömleklerin</a:t>
            </a:r>
            <a:r>
              <a:rPr lang="en-US" sz="24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400" dirty="0" err="1" smtClean="0">
                <a:latin typeface="Calibri" pitchFamily="34" charset="0"/>
                <a:cs typeface="Calibri" pitchFamily="34" charset="0"/>
              </a:rPr>
              <a:t>tanesi</a:t>
            </a:r>
            <a:r>
              <a:rPr lang="en-US" sz="2400" dirty="0" smtClean="0">
                <a:latin typeface="Calibri" pitchFamily="34" charset="0"/>
                <a:cs typeface="Calibri" pitchFamily="34" charset="0"/>
              </a:rPr>
              <a:t> 11$ </a:t>
            </a:r>
            <a:r>
              <a:rPr lang="en-US" sz="2400" dirty="0" err="1" smtClean="0">
                <a:latin typeface="Calibri" pitchFamily="34" charset="0"/>
                <a:cs typeface="Calibri" pitchFamily="34" charset="0"/>
              </a:rPr>
              <a:t>olan</a:t>
            </a:r>
            <a:r>
              <a:rPr lang="en-US" sz="24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400" dirty="0" err="1" smtClean="0">
                <a:latin typeface="Calibri" pitchFamily="34" charset="0"/>
                <a:cs typeface="Calibri" pitchFamily="34" charset="0"/>
              </a:rPr>
              <a:t>gömleklerden</a:t>
            </a:r>
            <a:r>
              <a:rPr lang="en-US" sz="24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400" dirty="0" err="1" smtClean="0">
                <a:latin typeface="Calibri" pitchFamily="34" charset="0"/>
                <a:cs typeface="Calibri" pitchFamily="34" charset="0"/>
              </a:rPr>
              <a:t>satın</a:t>
            </a:r>
            <a:r>
              <a:rPr lang="en-US" sz="24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400" dirty="0" err="1" smtClean="0">
                <a:latin typeface="Calibri" pitchFamily="34" charset="0"/>
                <a:cs typeface="Calibri" pitchFamily="34" charset="0"/>
              </a:rPr>
              <a:t>alıyor</a:t>
            </a:r>
            <a:r>
              <a:rPr lang="en-US" sz="2400" dirty="0" smtClean="0">
                <a:latin typeface="Calibri" pitchFamily="34" charset="0"/>
                <a:cs typeface="Calibri" pitchFamily="34" charset="0"/>
              </a:rPr>
              <a:t>. </a:t>
            </a:r>
            <a:r>
              <a:rPr lang="en-US" sz="2400" dirty="0" err="1" smtClean="0">
                <a:latin typeface="Calibri" pitchFamily="34" charset="0"/>
                <a:cs typeface="Calibri" pitchFamily="34" charset="0"/>
              </a:rPr>
              <a:t>Gömlekler</a:t>
            </a:r>
            <a:r>
              <a:rPr lang="en-US" sz="24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400" dirty="0" err="1" smtClean="0">
                <a:latin typeface="Calibri" pitchFamily="34" charset="0"/>
                <a:cs typeface="Calibri" pitchFamily="34" charset="0"/>
              </a:rPr>
              <a:t>toplam</a:t>
            </a:r>
            <a:r>
              <a:rPr lang="en-US" sz="2400" dirty="0" smtClean="0">
                <a:latin typeface="Calibri" pitchFamily="34" charset="0"/>
                <a:cs typeface="Calibri" pitchFamily="34" charset="0"/>
              </a:rPr>
              <a:t> 1188$ mal </a:t>
            </a:r>
            <a:r>
              <a:rPr lang="en-US" sz="2400" dirty="0" err="1" smtClean="0">
                <a:latin typeface="Calibri" pitchFamily="34" charset="0"/>
                <a:cs typeface="Calibri" pitchFamily="34" charset="0"/>
              </a:rPr>
              <a:t>oluyor</a:t>
            </a:r>
            <a:r>
              <a:rPr lang="en-US" sz="2400" dirty="0" smtClean="0">
                <a:latin typeface="Calibri" pitchFamily="34" charset="0"/>
                <a:cs typeface="Calibri" pitchFamily="34" charset="0"/>
              </a:rPr>
              <a:t>. </a:t>
            </a:r>
            <a:r>
              <a:rPr lang="en-US" sz="2400" dirty="0" err="1" smtClean="0">
                <a:latin typeface="Calibri" pitchFamily="34" charset="0"/>
                <a:cs typeface="Calibri" pitchFamily="34" charset="0"/>
              </a:rPr>
              <a:t>Alabileceği</a:t>
            </a:r>
            <a:r>
              <a:rPr lang="en-US" sz="2400" dirty="0" smtClean="0">
                <a:latin typeface="Calibri" pitchFamily="34" charset="0"/>
                <a:cs typeface="Calibri" pitchFamily="34" charset="0"/>
              </a:rPr>
              <a:t> min. </a:t>
            </a:r>
            <a:r>
              <a:rPr lang="en-US" sz="2400" dirty="0" err="1" smtClean="0">
                <a:latin typeface="Calibri" pitchFamily="34" charset="0"/>
                <a:cs typeface="Calibri" pitchFamily="34" charset="0"/>
              </a:rPr>
              <a:t>gömlek</a:t>
            </a:r>
            <a:r>
              <a:rPr lang="en-US" sz="24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400" dirty="0" err="1" smtClean="0">
                <a:latin typeface="Calibri" pitchFamily="34" charset="0"/>
                <a:cs typeface="Calibri" pitchFamily="34" charset="0"/>
              </a:rPr>
              <a:t>sayısı</a:t>
            </a:r>
            <a:r>
              <a:rPr lang="en-US" sz="24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400" dirty="0" err="1" smtClean="0">
                <a:latin typeface="Calibri" pitchFamily="34" charset="0"/>
                <a:cs typeface="Calibri" pitchFamily="34" charset="0"/>
              </a:rPr>
              <a:t>nedir</a:t>
            </a:r>
            <a:r>
              <a:rPr lang="en-US" sz="2400" dirty="0" smtClean="0">
                <a:latin typeface="Calibri" pitchFamily="34" charset="0"/>
                <a:cs typeface="Calibri" pitchFamily="34" charset="0"/>
              </a:rPr>
              <a:t>?</a:t>
            </a:r>
          </a:p>
          <a:p>
            <a:pPr algn="just"/>
            <a:endParaRPr lang="en-US" sz="2400" dirty="0" smtClean="0">
              <a:latin typeface="Leelawadee UI" pitchFamily="34" charset="-34"/>
              <a:cs typeface="Leelawadee UI" pitchFamily="34" charset="-34"/>
            </a:endParaRPr>
          </a:p>
          <a:p>
            <a:pPr algn="just"/>
            <a:endParaRPr lang="en-US" sz="2800" dirty="0" smtClean="0">
              <a:effectLst>
                <a:outerShdw blurRad="38100" dist="38100" dir="2700000" algn="tl">
                  <a:srgbClr val="C0C0C0"/>
                </a:outerShdw>
              </a:effectLst>
              <a:latin typeface="Leelawadee UI" pitchFamily="34" charset="-34"/>
              <a:cs typeface="Leelawadee UI" pitchFamily="34" charset="-34"/>
            </a:endParaRPr>
          </a:p>
          <a:p>
            <a:pPr algn="just"/>
            <a:endParaRPr lang="en-US" sz="2800" dirty="0" smtClean="0">
              <a:effectLst>
                <a:outerShdw blurRad="38100" dist="38100" dir="2700000" algn="tl">
                  <a:srgbClr val="C0C0C0"/>
                </a:outerShdw>
              </a:effectLst>
              <a:latin typeface="Leelawadee UI" pitchFamily="34" charset="-34"/>
              <a:cs typeface="Leelawadee UI" pitchFamily="34" charset="-34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43000" y="2514600"/>
            <a:ext cx="363432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Leelawadee UI" pitchFamily="34" charset="-34"/>
                <a:cs typeface="Leelawadee UI" pitchFamily="34" charset="-34"/>
              </a:rPr>
              <a:t>d = </a:t>
            </a:r>
            <a:r>
              <a:rPr lang="en-US" dirty="0" err="1" smtClean="0">
                <a:latin typeface="Leelawadee UI" pitchFamily="34" charset="-34"/>
                <a:cs typeface="Leelawadee UI" pitchFamily="34" charset="-34"/>
              </a:rPr>
              <a:t>gcd</a:t>
            </a:r>
            <a:r>
              <a:rPr lang="en-US" dirty="0" smtClean="0">
                <a:latin typeface="Leelawadee UI" pitchFamily="34" charset="-34"/>
                <a:cs typeface="Leelawadee UI" pitchFamily="34" charset="-34"/>
              </a:rPr>
              <a:t> (18, 11) = 1	1|1188</a:t>
            </a:r>
          </a:p>
          <a:p>
            <a:endParaRPr lang="en-US" dirty="0" smtClean="0">
              <a:latin typeface="Leelawadee UI" pitchFamily="34" charset="-34"/>
              <a:cs typeface="Leelawadee UI" pitchFamily="34" charset="-34"/>
            </a:endParaRPr>
          </a:p>
          <a:p>
            <a:r>
              <a:rPr lang="en-US" dirty="0" smtClean="0">
                <a:latin typeface="Leelawadee UI" pitchFamily="34" charset="-34"/>
                <a:cs typeface="Leelawadee UI" pitchFamily="34" charset="-34"/>
              </a:rPr>
              <a:t>18x + 11y = 1188</a:t>
            </a:r>
          </a:p>
          <a:p>
            <a:endParaRPr lang="en-US" dirty="0" smtClean="0">
              <a:latin typeface="Leelawadee UI" pitchFamily="34" charset="-34"/>
              <a:cs typeface="Leelawadee UI" pitchFamily="34" charset="-34"/>
            </a:endParaRPr>
          </a:p>
          <a:p>
            <a:r>
              <a:rPr lang="en-US" dirty="0" smtClean="0">
                <a:latin typeface="Leelawadee UI" pitchFamily="34" charset="-34"/>
                <a:cs typeface="Leelawadee UI" pitchFamily="34" charset="-34"/>
              </a:rPr>
              <a:t>18s + 11t = 1</a:t>
            </a:r>
          </a:p>
          <a:p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1295400" y="4038600"/>
          <a:ext cx="6095999" cy="25958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70857"/>
                <a:gridCol w="870857"/>
                <a:gridCol w="870857"/>
                <a:gridCol w="870857"/>
                <a:gridCol w="870857"/>
                <a:gridCol w="870857"/>
                <a:gridCol w="870857"/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q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r1     r2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s1     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t1     t2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t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18      11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1        0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0        1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11       7     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0        1 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        -1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7       4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        -1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-1       2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4        3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-1       2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      -3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3        1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      -3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-3      5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-18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1        0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-3      11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     -18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</a:tr>
            </a:tbl>
          </a:graphicData>
        </a:graphic>
      </p:graphicFrame>
      <p:pic>
        <p:nvPicPr>
          <p:cNvPr id="8" name="Picture 7" descr="7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733800" y="3276600"/>
            <a:ext cx="4800600" cy="428762"/>
          </a:xfrm>
          <a:prstGeom prst="rect">
            <a:avLst/>
          </a:prstGeom>
        </p:spPr>
      </p:pic>
      <p:sp>
        <p:nvSpPr>
          <p:cNvPr id="9" name="Rectangle 12"/>
          <p:cNvSpPr>
            <a:spLocks noChangeArrowheads="1"/>
          </p:cNvSpPr>
          <p:nvPr/>
        </p:nvSpPr>
        <p:spPr bwMode="auto">
          <a:xfrm>
            <a:off x="7391400" y="4267200"/>
            <a:ext cx="2057400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wrap="square" anchor="ctr">
            <a:spAutoFit/>
          </a:bodyPr>
          <a:lstStyle/>
          <a:p>
            <a:pPr algn="just" eaLnBrk="1" hangingPunct="1">
              <a:defRPr/>
            </a:pPr>
            <a:r>
              <a:rPr lang="en-US" sz="1600" i="0" dirty="0" smtClean="0">
                <a:latin typeface="Leelawadee UI" pitchFamily="34" charset="-34"/>
                <a:cs typeface="Leelawadee UI" pitchFamily="34" charset="-34"/>
              </a:rPr>
              <a:t>OBEB (18, 11) </a:t>
            </a:r>
            <a:r>
              <a:rPr lang="en-US" sz="1600" i="0" dirty="0">
                <a:latin typeface="Leelawadee UI" pitchFamily="34" charset="-34"/>
                <a:cs typeface="Leelawadee UI" pitchFamily="34" charset="-34"/>
              </a:rPr>
              <a:t>= </a:t>
            </a:r>
            <a:r>
              <a:rPr lang="en-US" sz="1600" i="0" dirty="0" smtClean="0">
                <a:latin typeface="Leelawadee UI" pitchFamily="34" charset="-34"/>
                <a:cs typeface="Leelawadee UI" pitchFamily="34" charset="-34"/>
              </a:rPr>
              <a:t>1</a:t>
            </a:r>
          </a:p>
          <a:p>
            <a:pPr algn="just" eaLnBrk="1" hangingPunct="1">
              <a:defRPr/>
            </a:pPr>
            <a:endParaRPr lang="en-US" sz="1600" dirty="0" smtClean="0">
              <a:latin typeface="Leelawadee UI" pitchFamily="34" charset="-34"/>
              <a:cs typeface="Leelawadee UI" pitchFamily="34" charset="-34"/>
            </a:endParaRPr>
          </a:p>
          <a:p>
            <a:pPr algn="just" eaLnBrk="1" hangingPunct="1">
              <a:defRPr/>
            </a:pPr>
            <a:r>
              <a:rPr lang="en-US" sz="1600" dirty="0" smtClean="0">
                <a:latin typeface="Leelawadee UI" pitchFamily="34" charset="-34"/>
                <a:cs typeface="Leelawadee UI" pitchFamily="34" charset="-34"/>
              </a:rPr>
              <a:t>s</a:t>
            </a:r>
            <a:r>
              <a:rPr lang="en-US" sz="1600" i="0" dirty="0" smtClean="0">
                <a:latin typeface="Leelawadee UI" pitchFamily="34" charset="-34"/>
                <a:cs typeface="Leelawadee UI" pitchFamily="34" charset="-34"/>
              </a:rPr>
              <a:t> </a:t>
            </a:r>
            <a:r>
              <a:rPr lang="en-US" sz="1600" i="0" dirty="0">
                <a:latin typeface="Leelawadee UI" pitchFamily="34" charset="-34"/>
                <a:cs typeface="Leelawadee UI" pitchFamily="34" charset="-34"/>
              </a:rPr>
              <a:t>= </a:t>
            </a:r>
            <a:r>
              <a:rPr lang="en-US" sz="1600" i="0" dirty="0" smtClean="0">
                <a:latin typeface="Leelawadee UI" pitchFamily="34" charset="-34"/>
                <a:cs typeface="Leelawadee UI" pitchFamily="34" charset="-34"/>
              </a:rPr>
              <a:t>−3 </a:t>
            </a:r>
          </a:p>
          <a:p>
            <a:pPr algn="just" eaLnBrk="1" hangingPunct="1">
              <a:defRPr/>
            </a:pPr>
            <a:endParaRPr lang="en-US" sz="1600" dirty="0" smtClean="0">
              <a:latin typeface="Leelawadee UI" pitchFamily="34" charset="-34"/>
              <a:cs typeface="Leelawadee UI" pitchFamily="34" charset="-34"/>
            </a:endParaRPr>
          </a:p>
          <a:p>
            <a:pPr algn="just" eaLnBrk="1" hangingPunct="1">
              <a:defRPr/>
            </a:pPr>
            <a:r>
              <a:rPr lang="en-US" sz="1600" dirty="0" smtClean="0">
                <a:latin typeface="Leelawadee UI" pitchFamily="34" charset="-34"/>
                <a:cs typeface="Leelawadee UI" pitchFamily="34" charset="-34"/>
              </a:rPr>
              <a:t>t</a:t>
            </a:r>
            <a:r>
              <a:rPr lang="en-US" sz="1600" i="0" dirty="0" smtClean="0">
                <a:latin typeface="Leelawadee UI" pitchFamily="34" charset="-34"/>
                <a:cs typeface="Leelawadee UI" pitchFamily="34" charset="-34"/>
              </a:rPr>
              <a:t> </a:t>
            </a:r>
            <a:r>
              <a:rPr lang="en-US" sz="1600" i="0" dirty="0">
                <a:latin typeface="Leelawadee UI" pitchFamily="34" charset="-34"/>
                <a:cs typeface="Leelawadee UI" pitchFamily="34" charset="-34"/>
              </a:rPr>
              <a:t>= </a:t>
            </a:r>
            <a:r>
              <a:rPr lang="en-US" sz="1600" i="0" dirty="0" smtClean="0">
                <a:latin typeface="Leelawadee UI" pitchFamily="34" charset="-34"/>
                <a:cs typeface="Leelawadee UI" pitchFamily="34" charset="-34"/>
              </a:rPr>
              <a:t>5</a:t>
            </a:r>
            <a:endParaRPr lang="en-US" sz="1600" i="0" dirty="0">
              <a:latin typeface="Leelawadee UI" pitchFamily="34" charset="-34"/>
              <a:cs typeface="Leelawadee UI" pitchFamily="34" charset="-34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/>
          <p:cNvGraphicFramePr>
            <a:graphicFrameLocks noGrp="1"/>
          </p:cNvGraphicFramePr>
          <p:nvPr>
            <p:ph idx="1"/>
          </p:nvPr>
        </p:nvGraphicFramePr>
        <p:xfrm>
          <a:off x="1219200" y="1752600"/>
          <a:ext cx="7651750" cy="4800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90600" y="0"/>
            <a:ext cx="8153400" cy="1447800"/>
          </a:xfrm>
          <a:prstGeom prst="rect">
            <a:avLst/>
          </a:prstGeom>
          <a:ln w="9525">
            <a:noFill/>
            <a:miter lim="800000"/>
            <a:headEnd/>
            <a:tailEnd/>
          </a:ln>
          <a:effectLst/>
          <a:extLst>
            <a:ext uri="{AF507438-7753-43E0-B8FC-AC1667EBCBE1}"/>
          </a:extLst>
        </p:spPr>
        <p:style>
          <a:lnRef idx="0">
            <a:scrgbClr r="0" g="0" b="0"/>
          </a:lnRef>
          <a:fillRef idx="1003">
            <a:schemeClr val="lt2"/>
          </a:fillRef>
          <a:effectRef idx="0">
            <a:scrgbClr r="0" g="0" b="0"/>
          </a:effectRef>
          <a:fontRef idx="major"/>
        </p:style>
        <p:txBody>
          <a:bodyPr wrap="none" anchor="ctr">
            <a:normAutofit/>
          </a:bodyPr>
          <a:lstStyle/>
          <a:p>
            <a:pPr algn="ctr"/>
            <a:r>
              <a:rPr lang="en-US" sz="4000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Tamsayı</a:t>
            </a:r>
            <a:r>
              <a:rPr lang="en-US" sz="40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4000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Aritmetiği</a:t>
            </a:r>
            <a:r>
              <a:rPr lang="en-US" sz="4000" dirty="0" smtClean="0">
                <a:solidFill>
                  <a:schemeClr val="tx1"/>
                </a:solidFill>
                <a:effectLst/>
              </a:rPr>
              <a:t>(Integer Arithmetic)</a:t>
            </a:r>
            <a:endParaRPr lang="en-US" sz="4000" dirty="0">
              <a:solidFill>
                <a:schemeClr val="tx1"/>
              </a:solidFill>
              <a:effectLst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143000" y="1828800"/>
            <a:ext cx="723900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400" dirty="0" err="1" smtClean="0">
                <a:latin typeface="Leelawadee UI" pitchFamily="34" charset="-34"/>
                <a:cs typeface="Leelawadee UI" pitchFamily="34" charset="-34"/>
              </a:rPr>
              <a:t>Özel</a:t>
            </a:r>
            <a:r>
              <a:rPr lang="es-ES" sz="2400" dirty="0" smtClean="0">
                <a:latin typeface="Leelawadee UI" pitchFamily="34" charset="-34"/>
                <a:cs typeface="Leelawadee UI" pitchFamily="34" charset="-34"/>
              </a:rPr>
              <a:t>: </a:t>
            </a:r>
          </a:p>
          <a:p>
            <a:r>
              <a:rPr lang="es-ES" sz="2400" dirty="0" smtClean="0">
                <a:latin typeface="Leelawadee UI" pitchFamily="34" charset="-34"/>
                <a:cs typeface="Leelawadee UI" pitchFamily="34" charset="-34"/>
              </a:rPr>
              <a:t>x</a:t>
            </a:r>
            <a:r>
              <a:rPr lang="es-ES" sz="1200" dirty="0" smtClean="0">
                <a:latin typeface="Leelawadee UI" pitchFamily="34" charset="-34"/>
                <a:cs typeface="Leelawadee UI" pitchFamily="34" charset="-34"/>
              </a:rPr>
              <a:t>0</a:t>
            </a:r>
            <a:r>
              <a:rPr lang="es-ES" sz="2400" dirty="0" smtClean="0">
                <a:latin typeface="Leelawadee UI" pitchFamily="34" charset="-34"/>
                <a:cs typeface="Leelawadee UI" pitchFamily="34" charset="-34"/>
              </a:rPr>
              <a:t> = 1188 × (-3) = -3564 </a:t>
            </a:r>
          </a:p>
          <a:p>
            <a:r>
              <a:rPr lang="es-ES" sz="2400" dirty="0" smtClean="0">
                <a:latin typeface="Leelawadee UI" pitchFamily="34" charset="-34"/>
                <a:cs typeface="Leelawadee UI" pitchFamily="34" charset="-34"/>
              </a:rPr>
              <a:t>y</a:t>
            </a:r>
            <a:r>
              <a:rPr lang="es-ES" sz="1200" dirty="0" smtClean="0">
                <a:latin typeface="Leelawadee UI" pitchFamily="34" charset="-34"/>
                <a:cs typeface="Leelawadee UI" pitchFamily="34" charset="-34"/>
              </a:rPr>
              <a:t>0</a:t>
            </a:r>
            <a:r>
              <a:rPr lang="es-ES" sz="2400" dirty="0" smtClean="0">
                <a:latin typeface="Leelawadee UI" pitchFamily="34" charset="-34"/>
                <a:cs typeface="Leelawadee UI" pitchFamily="34" charset="-34"/>
              </a:rPr>
              <a:t> = 1188 × 5 = 5940</a:t>
            </a:r>
            <a:endParaRPr lang="en-US" sz="2400" dirty="0" smtClean="0">
              <a:latin typeface="Leelawadee UI" pitchFamily="34" charset="-34"/>
              <a:cs typeface="Leelawadee UI" pitchFamily="34" charset="-34"/>
            </a:endParaRPr>
          </a:p>
          <a:p>
            <a:endParaRPr lang="en-US" sz="2400" dirty="0" smtClean="0">
              <a:latin typeface="Leelawadee UI" pitchFamily="34" charset="-34"/>
              <a:cs typeface="Leelawadee UI" pitchFamily="34" charset="-34"/>
            </a:endParaRPr>
          </a:p>
          <a:p>
            <a:endParaRPr lang="en-US" sz="2400" dirty="0" smtClean="0">
              <a:latin typeface="Leelawadee UI" pitchFamily="34" charset="-34"/>
              <a:cs typeface="Leelawadee UI" pitchFamily="34" charset="-34"/>
            </a:endParaRPr>
          </a:p>
          <a:p>
            <a:endParaRPr lang="en-US" sz="2400" dirty="0" smtClean="0">
              <a:latin typeface="Leelawadee UI" pitchFamily="34" charset="-34"/>
              <a:cs typeface="Leelawadee UI" pitchFamily="34" charset="-34"/>
            </a:endParaRPr>
          </a:p>
          <a:p>
            <a:endParaRPr lang="en-US" sz="2400" dirty="0" smtClean="0">
              <a:latin typeface="Leelawadee UI" pitchFamily="34" charset="-34"/>
              <a:cs typeface="Leelawadee UI" pitchFamily="34" charset="-34"/>
            </a:endParaRPr>
          </a:p>
          <a:p>
            <a:r>
              <a:rPr lang="en-US" sz="2400" dirty="0" err="1" smtClean="0">
                <a:latin typeface="Leelawadee UI" pitchFamily="34" charset="-34"/>
                <a:cs typeface="Leelawadee UI" pitchFamily="34" charset="-34"/>
              </a:rPr>
              <a:t>Genel</a:t>
            </a:r>
            <a:r>
              <a:rPr lang="en-US" sz="2400" dirty="0" smtClean="0">
                <a:latin typeface="Leelawadee UI" pitchFamily="34" charset="-34"/>
                <a:cs typeface="Leelawadee UI" pitchFamily="34" charset="-34"/>
              </a:rPr>
              <a:t>: </a:t>
            </a:r>
          </a:p>
          <a:p>
            <a:r>
              <a:rPr lang="en-US" sz="2400" dirty="0" smtClean="0">
                <a:latin typeface="Leelawadee UI" pitchFamily="34" charset="-34"/>
                <a:cs typeface="Leelawadee UI" pitchFamily="34" charset="-34"/>
              </a:rPr>
              <a:t>x = -3564 + k × 11  </a:t>
            </a:r>
          </a:p>
          <a:p>
            <a:r>
              <a:rPr lang="en-US" sz="2400" dirty="0" smtClean="0">
                <a:latin typeface="Leelawadee UI" pitchFamily="34" charset="-34"/>
                <a:cs typeface="Leelawadee UI" pitchFamily="34" charset="-34"/>
              </a:rPr>
              <a:t>y = 5940− k × 18</a:t>
            </a:r>
            <a:endParaRPr lang="en-US" sz="2400" dirty="0"/>
          </a:p>
        </p:txBody>
      </p:sp>
      <p:sp>
        <p:nvSpPr>
          <p:cNvPr id="5" name="Rectangle 4"/>
          <p:cNvSpPr/>
          <p:nvPr/>
        </p:nvSpPr>
        <p:spPr>
          <a:xfrm>
            <a:off x="1219200" y="152400"/>
            <a:ext cx="70866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latin typeface="Leelawadee UI" pitchFamily="34" charset="-34"/>
                <a:cs typeface="Leelawadee UI" pitchFamily="34" charset="-34"/>
              </a:rPr>
              <a:t>Particular solution: x</a:t>
            </a:r>
            <a:r>
              <a:rPr lang="en-US" sz="1200" dirty="0" smtClean="0">
                <a:latin typeface="Leelawadee UI" pitchFamily="34" charset="-34"/>
                <a:cs typeface="Leelawadee UI" pitchFamily="34" charset="-34"/>
              </a:rPr>
              <a:t>0</a:t>
            </a:r>
            <a:r>
              <a:rPr lang="en-US" sz="2400" dirty="0" smtClean="0">
                <a:latin typeface="Leelawadee UI" pitchFamily="34" charset="-34"/>
                <a:cs typeface="Leelawadee UI" pitchFamily="34" charset="-34"/>
              </a:rPr>
              <a:t> = (c/d)s</a:t>
            </a:r>
          </a:p>
          <a:p>
            <a:r>
              <a:rPr lang="en-US" sz="2400" dirty="0" smtClean="0">
                <a:latin typeface="Leelawadee UI" pitchFamily="34" charset="-34"/>
                <a:cs typeface="Leelawadee UI" pitchFamily="34" charset="-34"/>
              </a:rPr>
              <a:t>		         y</a:t>
            </a:r>
            <a:r>
              <a:rPr lang="en-US" sz="1200" dirty="0" smtClean="0">
                <a:latin typeface="Leelawadee UI" pitchFamily="34" charset="-34"/>
                <a:cs typeface="Leelawadee UI" pitchFamily="34" charset="-34"/>
              </a:rPr>
              <a:t>0</a:t>
            </a:r>
            <a:r>
              <a:rPr lang="en-US" sz="2400" dirty="0" smtClean="0">
                <a:latin typeface="Leelawadee UI" pitchFamily="34" charset="-34"/>
                <a:cs typeface="Leelawadee UI" pitchFamily="34" charset="-34"/>
              </a:rPr>
              <a:t> = (c/d)t</a:t>
            </a:r>
          </a:p>
          <a:p>
            <a:pPr algn="just"/>
            <a:endParaRPr lang="en-US" sz="2400" dirty="0" smtClean="0">
              <a:latin typeface="Leelawadee UI" pitchFamily="34" charset="-34"/>
              <a:cs typeface="Leelawadee UI" pitchFamily="34" charset="-34"/>
            </a:endParaRPr>
          </a:p>
        </p:txBody>
      </p:sp>
      <p:pic>
        <p:nvPicPr>
          <p:cNvPr id="6" name="Picture 5" descr="9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43000" y="3581400"/>
            <a:ext cx="5495925" cy="42862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572000" y="4191000"/>
            <a:ext cx="4572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 smtClean="0">
                <a:latin typeface="Calibri" pitchFamily="34" charset="0"/>
                <a:cs typeface="Calibri" pitchFamily="34" charset="0"/>
              </a:rPr>
              <a:t>Gömlek</a:t>
            </a:r>
            <a:r>
              <a:rPr lang="en-US" sz="24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400" dirty="0" err="1" smtClean="0">
                <a:latin typeface="Calibri" pitchFamily="34" charset="0"/>
                <a:cs typeface="Calibri" pitchFamily="34" charset="0"/>
              </a:rPr>
              <a:t>sayısı</a:t>
            </a:r>
            <a:r>
              <a:rPr lang="en-US" sz="24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400" dirty="0" err="1" smtClean="0">
                <a:latin typeface="Calibri" pitchFamily="34" charset="0"/>
                <a:cs typeface="Calibri" pitchFamily="34" charset="0"/>
              </a:rPr>
              <a:t>negatif</a:t>
            </a:r>
            <a:r>
              <a:rPr lang="en-US" sz="24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400" dirty="0" err="1" smtClean="0">
                <a:latin typeface="Calibri" pitchFamily="34" charset="0"/>
                <a:cs typeface="Calibri" pitchFamily="34" charset="0"/>
              </a:rPr>
              <a:t>olamayacağı</a:t>
            </a:r>
            <a:r>
              <a:rPr lang="en-US" sz="24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400" dirty="0" err="1" smtClean="0">
                <a:latin typeface="Calibri" pitchFamily="34" charset="0"/>
                <a:cs typeface="Calibri" pitchFamily="34" charset="0"/>
              </a:rPr>
              <a:t>için</a:t>
            </a:r>
            <a:r>
              <a:rPr lang="en-US" sz="2400" dirty="0" smtClean="0">
                <a:latin typeface="Calibri" pitchFamily="34" charset="0"/>
                <a:cs typeface="Calibri" pitchFamily="34" charset="0"/>
              </a:rPr>
              <a:t> k </a:t>
            </a:r>
            <a:r>
              <a:rPr lang="en-US" sz="2400" dirty="0" err="1" smtClean="0">
                <a:latin typeface="Calibri" pitchFamily="34" charset="0"/>
                <a:cs typeface="Calibri" pitchFamily="34" charset="0"/>
              </a:rPr>
              <a:t>katsayısına</a:t>
            </a:r>
            <a:r>
              <a:rPr lang="en-US" sz="24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400" dirty="0" err="1" smtClean="0">
                <a:latin typeface="Calibri" pitchFamily="34" charset="0"/>
                <a:cs typeface="Calibri" pitchFamily="34" charset="0"/>
              </a:rPr>
              <a:t>sınırlama</a:t>
            </a:r>
            <a:r>
              <a:rPr lang="en-US" sz="24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400" dirty="0" err="1" smtClean="0">
                <a:latin typeface="Calibri" pitchFamily="34" charset="0"/>
                <a:cs typeface="Calibri" pitchFamily="34" charset="0"/>
              </a:rPr>
              <a:t>getirmeliyiz</a:t>
            </a:r>
            <a:endParaRPr lang="en-US" sz="2400" dirty="0" smtClean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066800" y="5657671"/>
            <a:ext cx="48768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latin typeface="Leelawadee UI" pitchFamily="34" charset="-34"/>
                <a:cs typeface="Leelawadee UI" pitchFamily="34" charset="-34"/>
              </a:rPr>
              <a:t>x≥0	-3564 + 11k ≥ 0	k ≥ 324 </a:t>
            </a:r>
          </a:p>
          <a:p>
            <a:r>
              <a:rPr lang="en-US" sz="2400" dirty="0" smtClean="0">
                <a:latin typeface="Leelawadee UI" pitchFamily="34" charset="-34"/>
                <a:cs typeface="Leelawadee UI" pitchFamily="34" charset="-34"/>
              </a:rPr>
              <a:t>y≥0	 5940 – 18k ≥ 0	</a:t>
            </a:r>
            <a:r>
              <a:rPr lang="en-US" sz="2400" smtClean="0">
                <a:latin typeface="Leelawadee UI" pitchFamily="34" charset="-34"/>
                <a:cs typeface="Leelawadee UI" pitchFamily="34" charset="-34"/>
              </a:rPr>
              <a:t>k </a:t>
            </a:r>
            <a:r>
              <a:rPr lang="en-US" sz="2400" smtClean="0">
                <a:latin typeface="Leelawadee UI" pitchFamily="34" charset="-34"/>
                <a:cs typeface="Leelawadee UI" pitchFamily="34" charset="-34"/>
              </a:rPr>
              <a:t>≤ </a:t>
            </a:r>
            <a:r>
              <a:rPr lang="en-US" sz="2400" dirty="0" smtClean="0">
                <a:latin typeface="Leelawadee UI" pitchFamily="34" charset="-34"/>
                <a:cs typeface="Leelawadee UI" pitchFamily="34" charset="-34"/>
              </a:rPr>
              <a:t>330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324600" y="5791200"/>
            <a:ext cx="2438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latin typeface="Leelawadee UI" pitchFamily="34" charset="-34"/>
                <a:cs typeface="Leelawadee UI" pitchFamily="34" charset="-34"/>
              </a:rPr>
              <a:t>324 ≤ k ≤ 330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143000" y="533400"/>
            <a:ext cx="76962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latin typeface="Leelawadee UI" pitchFamily="34" charset="-34"/>
                <a:cs typeface="Leelawadee UI" pitchFamily="34" charset="-34"/>
              </a:rPr>
              <a:t>k = 330</a:t>
            </a:r>
          </a:p>
          <a:p>
            <a:endParaRPr lang="en-US" sz="2400" dirty="0" smtClean="0">
              <a:latin typeface="Leelawadee UI" pitchFamily="34" charset="-34"/>
              <a:cs typeface="Leelawadee UI" pitchFamily="34" charset="-34"/>
            </a:endParaRPr>
          </a:p>
          <a:p>
            <a:r>
              <a:rPr lang="en-US" sz="2400" dirty="0" smtClean="0">
                <a:latin typeface="Leelawadee UI" pitchFamily="34" charset="-34"/>
                <a:cs typeface="Leelawadee UI" pitchFamily="34" charset="-34"/>
              </a:rPr>
              <a:t>x = -3564 + k × 11  </a:t>
            </a:r>
          </a:p>
          <a:p>
            <a:r>
              <a:rPr lang="en-US" sz="2400" dirty="0" smtClean="0">
                <a:latin typeface="Leelawadee UI" pitchFamily="34" charset="-34"/>
                <a:cs typeface="Leelawadee UI" pitchFamily="34" charset="-34"/>
              </a:rPr>
              <a:t>y = 5940− k × 18</a:t>
            </a:r>
            <a:endParaRPr lang="en-US" sz="2400" dirty="0" smtClean="0"/>
          </a:p>
          <a:p>
            <a:endParaRPr lang="en-US" sz="2400" dirty="0" smtClean="0">
              <a:latin typeface="Leelawadee UI" pitchFamily="34" charset="-34"/>
              <a:cs typeface="Leelawadee UI" pitchFamily="34" charset="-34"/>
            </a:endParaRPr>
          </a:p>
          <a:p>
            <a:r>
              <a:rPr lang="en-US" sz="2400" dirty="0" smtClean="0">
                <a:latin typeface="Leelawadee UI" pitchFamily="34" charset="-34"/>
                <a:cs typeface="Leelawadee UI" pitchFamily="34" charset="-34"/>
              </a:rPr>
              <a:t>x=66</a:t>
            </a:r>
          </a:p>
          <a:p>
            <a:r>
              <a:rPr lang="en-US" sz="2400" dirty="0" smtClean="0">
                <a:latin typeface="Leelawadee UI" pitchFamily="34" charset="-34"/>
                <a:cs typeface="Leelawadee UI" pitchFamily="34" charset="-34"/>
              </a:rPr>
              <a:t>y=0</a:t>
            </a:r>
          </a:p>
          <a:p>
            <a:endParaRPr lang="en-US" sz="2400" dirty="0" smtClean="0">
              <a:latin typeface="Leelawadee UI" pitchFamily="34" charset="-34"/>
              <a:cs typeface="Leelawadee UI" pitchFamily="34" charset="-34"/>
            </a:endParaRPr>
          </a:p>
          <a:p>
            <a:r>
              <a:rPr lang="en-US" sz="2400" dirty="0" smtClean="0">
                <a:latin typeface="Leelawadee UI" pitchFamily="34" charset="-34"/>
                <a:cs typeface="Leelawadee UI" pitchFamily="34" charset="-34"/>
              </a:rPr>
              <a:t>66 </a:t>
            </a:r>
            <a:r>
              <a:rPr lang="en-US" sz="2400" dirty="0" err="1" smtClean="0">
                <a:latin typeface="Leelawadee UI" pitchFamily="34" charset="-34"/>
                <a:cs typeface="Leelawadee UI" pitchFamily="34" charset="-34"/>
              </a:rPr>
              <a:t>büyük</a:t>
            </a:r>
            <a:r>
              <a:rPr lang="en-US" sz="2400" dirty="0" smtClean="0">
                <a:latin typeface="Leelawadee UI" pitchFamily="34" charset="-34"/>
                <a:cs typeface="Leelawadee UI" pitchFamily="34" charset="-34"/>
              </a:rPr>
              <a:t> </a:t>
            </a:r>
            <a:r>
              <a:rPr lang="en-US" sz="2400" dirty="0" err="1" smtClean="0">
                <a:latin typeface="Leelawadee UI" pitchFamily="34" charset="-34"/>
                <a:cs typeface="Leelawadee UI" pitchFamily="34" charset="-34"/>
              </a:rPr>
              <a:t>gömlek</a:t>
            </a:r>
            <a:r>
              <a:rPr lang="en-US" sz="2400" dirty="0" smtClean="0">
                <a:latin typeface="Leelawadee UI" pitchFamily="34" charset="-34"/>
                <a:cs typeface="Leelawadee UI" pitchFamily="34" charset="-34"/>
              </a:rPr>
              <a:t> </a:t>
            </a:r>
            <a:r>
              <a:rPr lang="en-US" sz="2400" dirty="0" err="1" smtClean="0">
                <a:latin typeface="Leelawadee UI" pitchFamily="34" charset="-34"/>
                <a:cs typeface="Leelawadee UI" pitchFamily="34" charset="-34"/>
              </a:rPr>
              <a:t>almış</a:t>
            </a:r>
            <a:r>
              <a:rPr lang="en-US" sz="2400" dirty="0" smtClean="0">
                <a:latin typeface="Leelawadee UI" pitchFamily="34" charset="-34"/>
                <a:cs typeface="Leelawadee UI" pitchFamily="34" charset="-34"/>
              </a:rPr>
              <a:t> </a:t>
            </a:r>
            <a:r>
              <a:rPr lang="en-US" sz="2400" dirty="0" err="1" smtClean="0">
                <a:latin typeface="Leelawadee UI" pitchFamily="34" charset="-34"/>
                <a:cs typeface="Leelawadee UI" pitchFamily="34" charset="-34"/>
              </a:rPr>
              <a:t>olup</a:t>
            </a:r>
            <a:r>
              <a:rPr lang="en-US" sz="2400" dirty="0" smtClean="0">
                <a:latin typeface="Leelawadee UI" pitchFamily="34" charset="-34"/>
                <a:cs typeface="Leelawadee UI" pitchFamily="34" charset="-34"/>
              </a:rPr>
              <a:t> </a:t>
            </a:r>
            <a:r>
              <a:rPr lang="en-US" sz="2400" dirty="0" err="1" smtClean="0">
                <a:latin typeface="Leelawadee UI" pitchFamily="34" charset="-34"/>
                <a:cs typeface="Leelawadee UI" pitchFamily="34" charset="-34"/>
              </a:rPr>
              <a:t>küçük</a:t>
            </a:r>
            <a:r>
              <a:rPr lang="en-US" sz="2400" dirty="0" smtClean="0">
                <a:latin typeface="Leelawadee UI" pitchFamily="34" charset="-34"/>
                <a:cs typeface="Leelawadee UI" pitchFamily="34" charset="-34"/>
              </a:rPr>
              <a:t> </a:t>
            </a:r>
            <a:r>
              <a:rPr lang="en-US" sz="2400" dirty="0" err="1" smtClean="0">
                <a:latin typeface="Leelawadee UI" pitchFamily="34" charset="-34"/>
                <a:cs typeface="Leelawadee UI" pitchFamily="34" charset="-34"/>
              </a:rPr>
              <a:t>gömlek</a:t>
            </a:r>
            <a:r>
              <a:rPr lang="en-US" sz="2400" dirty="0" smtClean="0">
                <a:latin typeface="Leelawadee UI" pitchFamily="34" charset="-34"/>
                <a:cs typeface="Leelawadee UI" pitchFamily="34" charset="-34"/>
              </a:rPr>
              <a:t> </a:t>
            </a:r>
            <a:r>
              <a:rPr lang="en-US" sz="2400" dirty="0" err="1" smtClean="0">
                <a:latin typeface="Leelawadee UI" pitchFamily="34" charset="-34"/>
                <a:cs typeface="Leelawadee UI" pitchFamily="34" charset="-34"/>
              </a:rPr>
              <a:t>almamıştır</a:t>
            </a:r>
            <a:r>
              <a:rPr lang="en-US" sz="2400" dirty="0" smtClean="0">
                <a:latin typeface="Leelawadee UI" pitchFamily="34" charset="-34"/>
                <a:cs typeface="Leelawadee UI" pitchFamily="34" charset="-34"/>
              </a:rPr>
              <a:t>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90600" y="0"/>
            <a:ext cx="8153400" cy="1066800"/>
          </a:xfrm>
          <a:prstGeom prst="rect">
            <a:avLst/>
          </a:prstGeom>
          <a:ln w="9525">
            <a:noFill/>
            <a:miter lim="800000"/>
            <a:headEnd/>
            <a:tailEnd/>
          </a:ln>
          <a:effectLst/>
          <a:extLst>
            <a:ext uri="{AF507438-7753-43E0-B8FC-AC1667EBCBE1}"/>
          </a:extLst>
        </p:spPr>
        <p:style>
          <a:lnRef idx="0">
            <a:scrgbClr r="0" g="0" b="0"/>
          </a:lnRef>
          <a:fillRef idx="1003">
            <a:schemeClr val="lt2"/>
          </a:fillRef>
          <a:effectRef idx="0">
            <a:scrgbClr r="0" g="0" b="0"/>
          </a:effectRef>
          <a:fontRef idx="major"/>
        </p:style>
        <p:txBody>
          <a:bodyPr wrap="none" anchor="ctr">
            <a:normAutofit/>
          </a:bodyPr>
          <a:lstStyle/>
          <a:p>
            <a:pPr marL="653796" indent="-571500" algn="ctr"/>
            <a:r>
              <a:rPr lang="en-US" sz="40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Tam </a:t>
            </a:r>
            <a:r>
              <a:rPr lang="en-US" sz="4000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Sayılar</a:t>
            </a:r>
            <a:r>
              <a:rPr lang="en-US" sz="40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 </a:t>
            </a:r>
            <a:r>
              <a:rPr lang="en-US" sz="4000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Kümesi</a:t>
            </a:r>
            <a:r>
              <a:rPr lang="en-US" sz="4000" i="1" dirty="0" smtClean="0">
                <a:solidFill>
                  <a:schemeClr val="tx1"/>
                </a:solidFill>
                <a:effectLst/>
                <a:cs typeface="Calibri" pitchFamily="34" charset="0"/>
              </a:rPr>
              <a:t>(Set of Integers)</a:t>
            </a:r>
          </a:p>
        </p:txBody>
      </p:sp>
      <p:pic>
        <p:nvPicPr>
          <p:cNvPr id="5" name="Picture 1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33600" y="1295400"/>
            <a:ext cx="5256000" cy="78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990600" y="2362200"/>
            <a:ext cx="8153400" cy="1066800"/>
          </a:xfrm>
          <a:prstGeom prst="rect">
            <a:avLst/>
          </a:prstGeom>
          <a:ln w="9525">
            <a:noFill/>
            <a:miter lim="800000"/>
            <a:headEnd/>
            <a:tailEnd/>
          </a:ln>
          <a:extLst>
            <a:ext uri="{AF507438-7753-43E0-B8FC-AC1667EBCBE1}"/>
          </a:extLst>
        </p:spPr>
        <p:style>
          <a:lnRef idx="0">
            <a:scrgbClr r="0" g="0" b="0"/>
          </a:lnRef>
          <a:fillRef idx="1003">
            <a:schemeClr val="lt2"/>
          </a:fillRef>
          <a:effectRef idx="0">
            <a:scrgbClr r="0" g="0" b="0"/>
          </a:effectRef>
          <a:fontRef idx="major"/>
        </p:style>
        <p:txBody>
          <a:bodyPr wrap="none" anchor="ctr">
            <a:normAutofit/>
          </a:bodyPr>
          <a:lstStyle/>
          <a:p>
            <a:pPr marL="653796" indent="-571500"/>
            <a:r>
              <a:rPr lang="en-US" sz="40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İkili</a:t>
            </a:r>
            <a:r>
              <a:rPr lang="en-US" sz="4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 </a:t>
            </a:r>
            <a:r>
              <a:rPr lang="en-US" sz="40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İşlemler</a:t>
            </a:r>
            <a:r>
              <a:rPr lang="en-US" sz="4000" i="1" dirty="0" smtClean="0">
                <a:cs typeface="Calibri" pitchFamily="34" charset="0"/>
              </a:rPr>
              <a:t>(</a:t>
            </a:r>
            <a:r>
              <a:rPr lang="fr-FR" sz="4000" i="1" dirty="0" err="1" smtClean="0">
                <a:cs typeface="Calibri" pitchFamily="34" charset="0"/>
              </a:rPr>
              <a:t>Binary</a:t>
            </a:r>
            <a:r>
              <a:rPr lang="fr-FR" sz="4000" i="1" dirty="0" smtClean="0">
                <a:cs typeface="Calibri" pitchFamily="34" charset="0"/>
              </a:rPr>
              <a:t> Operations</a:t>
            </a:r>
            <a:r>
              <a:rPr lang="en-US" sz="4000" i="1" dirty="0" smtClean="0">
                <a:cs typeface="Calibri" pitchFamily="34" charset="0"/>
              </a:rPr>
              <a:t>)</a:t>
            </a:r>
          </a:p>
        </p:txBody>
      </p:sp>
      <p:pic>
        <p:nvPicPr>
          <p:cNvPr id="7" name="Picture 1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95600" y="3570288"/>
            <a:ext cx="3830637" cy="3287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 txBox="1">
            <a:spLocks/>
          </p:cNvSpPr>
          <p:nvPr/>
        </p:nvSpPr>
        <p:spPr>
          <a:xfrm>
            <a:off x="1447800" y="228600"/>
            <a:ext cx="7498080" cy="4343400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/>
          <a:p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Örnek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 1</a:t>
            </a:r>
          </a:p>
          <a:p>
            <a:endParaRPr lang="en-US" sz="2800" dirty="0" smtClean="0">
              <a:latin typeface="Calibri" pitchFamily="34" charset="0"/>
              <a:cs typeface="Calibri" pitchFamily="34" charset="0"/>
            </a:endParaRPr>
          </a:p>
          <a:p>
            <a:pPr algn="just"/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Aşağıda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, </a:t>
            </a:r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iki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tamsayı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üzerinde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üç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ikili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işlemin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sonuçları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gösterilmektedir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. Her </a:t>
            </a:r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girdi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pozitif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veya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negatif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olabileceğinden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, her </a:t>
            </a:r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işlem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için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dört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 durum </a:t>
            </a:r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alabiliriz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.</a:t>
            </a:r>
          </a:p>
          <a:p>
            <a:pPr marL="365760" marR="0" lvl="0" indent="-283464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447800" y="3352800"/>
            <a:ext cx="7467600" cy="1477328"/>
          </a:xfrm>
          <a:prstGeom prst="rect">
            <a:avLst/>
          </a:prstGeom>
          <a:solidFill>
            <a:srgbClr val="99DBEB"/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Leelawadee UI" pitchFamily="34" charset="-34"/>
                <a:cs typeface="Leelawadee UI" pitchFamily="34" charset="-34"/>
              </a:rPr>
              <a:t>Toplama</a:t>
            </a:r>
            <a:r>
              <a:rPr lang="en-US" dirty="0" smtClean="0">
                <a:latin typeface="Leelawadee UI" pitchFamily="34" charset="-34"/>
                <a:cs typeface="Leelawadee UI" pitchFamily="34" charset="-34"/>
              </a:rPr>
              <a:t>:     5+9 = 14    (-5)+9 = 4      5+(-9) = -4      (-5)+(-9) = -14</a:t>
            </a:r>
            <a:r>
              <a:rPr lang="en-US" spc="300" dirty="0" smtClean="0">
                <a:latin typeface="Leelawadee UI" pitchFamily="34" charset="-34"/>
                <a:cs typeface="Leelawadee UI" pitchFamily="34" charset="-34"/>
              </a:rPr>
              <a:t>		</a:t>
            </a:r>
            <a:r>
              <a:rPr lang="en-US" dirty="0" smtClean="0">
                <a:latin typeface="Leelawadee UI" pitchFamily="34" charset="-34"/>
                <a:cs typeface="Leelawadee UI" pitchFamily="34" charset="-34"/>
              </a:rPr>
              <a:t>		</a:t>
            </a:r>
          </a:p>
          <a:p>
            <a:r>
              <a:rPr lang="en-US" dirty="0" err="1" smtClean="0">
                <a:latin typeface="Leelawadee UI" pitchFamily="34" charset="-34"/>
                <a:cs typeface="Leelawadee UI" pitchFamily="34" charset="-34"/>
              </a:rPr>
              <a:t>Çıkarma</a:t>
            </a:r>
            <a:r>
              <a:rPr lang="en-US" dirty="0" smtClean="0">
                <a:latin typeface="Leelawadee UI" pitchFamily="34" charset="-34"/>
                <a:cs typeface="Leelawadee UI" pitchFamily="34" charset="-34"/>
              </a:rPr>
              <a:t>:      5-9 = -4     (-5)-9 = -14    5-(-9) = 14      (-5)-(-9) = 4</a:t>
            </a:r>
          </a:p>
          <a:p>
            <a:endParaRPr lang="en-US" dirty="0" smtClean="0">
              <a:latin typeface="Leelawadee UI" pitchFamily="34" charset="-34"/>
              <a:cs typeface="Leelawadee UI" pitchFamily="34" charset="-34"/>
            </a:endParaRPr>
          </a:p>
          <a:p>
            <a:r>
              <a:rPr lang="en-US" dirty="0" err="1" smtClean="0">
                <a:latin typeface="Leelawadee UI" pitchFamily="34" charset="-34"/>
                <a:cs typeface="Leelawadee UI" pitchFamily="34" charset="-34"/>
              </a:rPr>
              <a:t>Çarpma</a:t>
            </a:r>
            <a:r>
              <a:rPr lang="en-US" dirty="0" smtClean="0">
                <a:latin typeface="Leelawadee UI" pitchFamily="34" charset="-34"/>
                <a:cs typeface="Leelawadee UI" pitchFamily="34" charset="-34"/>
              </a:rPr>
              <a:t>:       5x9 = 45    (-5)x9 = -45   5x(-9) = -45     (-5)x(-9) = 45</a:t>
            </a:r>
            <a:endParaRPr lang="en-US" dirty="0">
              <a:latin typeface="Leelawadee UI" pitchFamily="34" charset="-34"/>
              <a:cs typeface="Leelawadee UI" pitchFamily="34" charset="-34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990600" y="0"/>
            <a:ext cx="8153400" cy="1066800"/>
          </a:xfrm>
          <a:prstGeom prst="rect">
            <a:avLst/>
          </a:prstGeom>
          <a:ln w="9525">
            <a:noFill/>
            <a:miter lim="800000"/>
            <a:headEnd/>
            <a:tailEnd/>
          </a:ln>
          <a:extLst>
            <a:ext uri="{AF507438-7753-43E0-B8FC-AC1667EBCBE1}"/>
          </a:extLst>
        </p:spPr>
        <p:style>
          <a:lnRef idx="0">
            <a:scrgbClr r="0" g="0" b="0"/>
          </a:lnRef>
          <a:fillRef idx="1003">
            <a:schemeClr val="lt2"/>
          </a:fillRef>
          <a:effectRef idx="0">
            <a:scrgbClr r="0" g="0" b="0"/>
          </a:effectRef>
          <a:fontRef idx="major"/>
        </p:style>
        <p:txBody>
          <a:bodyPr wrap="none" anchor="ctr">
            <a:normAutofit/>
          </a:bodyPr>
          <a:lstStyle/>
          <a:p>
            <a:pPr marL="653796" indent="-571500" algn="ctr"/>
            <a:r>
              <a:rPr lang="en-US" sz="4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Tam </a:t>
            </a:r>
            <a:r>
              <a:rPr lang="en-US" sz="40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Sayı</a:t>
            </a:r>
            <a:r>
              <a:rPr lang="en-US" sz="4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 </a:t>
            </a:r>
            <a:r>
              <a:rPr lang="en-US" sz="40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Bölümü</a:t>
            </a:r>
            <a:r>
              <a:rPr lang="en-US" sz="4000" i="1" dirty="0" smtClean="0">
                <a:cs typeface="Calibri" pitchFamily="34" charset="0"/>
              </a:rPr>
              <a:t>(</a:t>
            </a:r>
            <a:r>
              <a:rPr lang="fr-FR" sz="4000" i="1" dirty="0" err="1" smtClean="0">
                <a:cs typeface="Calibri" pitchFamily="34" charset="0"/>
              </a:rPr>
              <a:t>Integer</a:t>
            </a:r>
            <a:r>
              <a:rPr lang="fr-FR" sz="4000" i="1" dirty="0" smtClean="0">
                <a:cs typeface="Calibri" pitchFamily="34" charset="0"/>
              </a:rPr>
              <a:t> Division</a:t>
            </a:r>
            <a:r>
              <a:rPr lang="en-US" sz="4000" i="1" dirty="0" smtClean="0">
                <a:cs typeface="Calibri" pitchFamily="34" charset="0"/>
              </a:rPr>
              <a:t>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181600" y="1600200"/>
            <a:ext cx="2286000" cy="523220"/>
          </a:xfrm>
          <a:prstGeom prst="rect">
            <a:avLst/>
          </a:prstGeom>
          <a:solidFill>
            <a:srgbClr val="99DBEB"/>
          </a:solidFill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Leelawadee UI" pitchFamily="34" charset="-34"/>
                <a:cs typeface="Leelawadee UI" pitchFamily="34" charset="-34"/>
              </a:rPr>
              <a:t>a = q x n + r</a:t>
            </a:r>
            <a:endParaRPr lang="en-US" sz="2800" dirty="0">
              <a:latin typeface="Leelawadee UI" pitchFamily="34" charset="-34"/>
              <a:cs typeface="Leelawadee UI" pitchFamily="34" charset="-34"/>
            </a:endParaRPr>
          </a:p>
        </p:txBody>
      </p:sp>
      <p:pic>
        <p:nvPicPr>
          <p:cNvPr id="8" name="Picture 7" descr="bölme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66801" y="1143000"/>
            <a:ext cx="3048000" cy="1447800"/>
          </a:xfrm>
          <a:prstGeom prst="rect">
            <a:avLst/>
          </a:prstGeom>
        </p:spPr>
      </p:pic>
      <p:pic>
        <p:nvPicPr>
          <p:cNvPr id="9" name="Picture 1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66800" y="4343400"/>
            <a:ext cx="5073650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1219200" y="2743200"/>
            <a:ext cx="1676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Örnek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 2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371600" y="3276600"/>
            <a:ext cx="7239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alibri" pitchFamily="34" charset="0"/>
                <a:cs typeface="Calibri" pitchFamily="34" charset="0"/>
              </a:rPr>
              <a:t>a = 255 </a:t>
            </a:r>
            <a:r>
              <a:rPr lang="en-US" sz="2000" dirty="0" err="1" smtClean="0">
                <a:latin typeface="Calibri" pitchFamily="34" charset="0"/>
                <a:cs typeface="Calibri" pitchFamily="34" charset="0"/>
              </a:rPr>
              <a:t>ve</a:t>
            </a:r>
            <a:r>
              <a:rPr lang="en-US" sz="2000" dirty="0" smtClean="0">
                <a:latin typeface="Calibri" pitchFamily="34" charset="0"/>
                <a:cs typeface="Calibri" pitchFamily="34" charset="0"/>
              </a:rPr>
              <a:t> n = 11 </a:t>
            </a:r>
            <a:r>
              <a:rPr lang="en-US" sz="2000" dirty="0" err="1" smtClean="0">
                <a:latin typeface="Calibri" pitchFamily="34" charset="0"/>
                <a:cs typeface="Calibri" pitchFamily="34" charset="0"/>
              </a:rPr>
              <a:t>olduğunu</a:t>
            </a:r>
            <a:r>
              <a:rPr lang="en-US" sz="20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 smtClean="0">
                <a:latin typeface="Calibri" pitchFamily="34" charset="0"/>
                <a:cs typeface="Calibri" pitchFamily="34" charset="0"/>
              </a:rPr>
              <a:t>varsayalım</a:t>
            </a:r>
            <a:r>
              <a:rPr lang="en-US" sz="2000" dirty="0" smtClean="0">
                <a:latin typeface="Calibri" pitchFamily="34" charset="0"/>
                <a:cs typeface="Calibri" pitchFamily="34" charset="0"/>
              </a:rPr>
              <a:t>. </a:t>
            </a:r>
            <a:r>
              <a:rPr lang="en-US" sz="2000" dirty="0" err="1" smtClean="0">
                <a:latin typeface="Calibri" pitchFamily="34" charset="0"/>
                <a:cs typeface="Calibri" pitchFamily="34" charset="0"/>
              </a:rPr>
              <a:t>Aritmetikte</a:t>
            </a:r>
            <a:r>
              <a:rPr lang="en-US" sz="20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 smtClean="0">
                <a:latin typeface="Calibri" pitchFamily="34" charset="0"/>
                <a:cs typeface="Calibri" pitchFamily="34" charset="0"/>
              </a:rPr>
              <a:t>öğrendiğimiz</a:t>
            </a:r>
            <a:r>
              <a:rPr lang="en-US" sz="20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 smtClean="0">
                <a:latin typeface="Calibri" pitchFamily="34" charset="0"/>
                <a:cs typeface="Calibri" pitchFamily="34" charset="0"/>
              </a:rPr>
              <a:t>bölme</a:t>
            </a:r>
            <a:r>
              <a:rPr lang="en-US" sz="20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 smtClean="0">
                <a:latin typeface="Calibri" pitchFamily="34" charset="0"/>
                <a:cs typeface="Calibri" pitchFamily="34" charset="0"/>
              </a:rPr>
              <a:t>algoritmasını</a:t>
            </a:r>
            <a:r>
              <a:rPr lang="en-US" sz="20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000" dirty="0" err="1" smtClean="0">
                <a:latin typeface="Calibri" pitchFamily="34" charset="0"/>
                <a:cs typeface="Calibri" pitchFamily="34" charset="0"/>
              </a:rPr>
              <a:t>kullanarak</a:t>
            </a:r>
            <a:r>
              <a:rPr lang="en-US" sz="2000" dirty="0" smtClean="0">
                <a:latin typeface="Calibri" pitchFamily="34" charset="0"/>
                <a:cs typeface="Calibri" pitchFamily="34" charset="0"/>
              </a:rPr>
              <a:t> q  </a:t>
            </a:r>
            <a:r>
              <a:rPr lang="en-US" sz="2000" dirty="0" err="1" smtClean="0">
                <a:latin typeface="Calibri" pitchFamily="34" charset="0"/>
                <a:cs typeface="Calibri" pitchFamily="34" charset="0"/>
              </a:rPr>
              <a:t>ve</a:t>
            </a:r>
            <a:r>
              <a:rPr lang="en-US" sz="2000" dirty="0" smtClean="0">
                <a:latin typeface="Calibri" pitchFamily="34" charset="0"/>
                <a:cs typeface="Calibri" pitchFamily="34" charset="0"/>
              </a:rPr>
              <a:t> r  </a:t>
            </a:r>
            <a:r>
              <a:rPr lang="en-US" sz="2000" dirty="0" err="1" smtClean="0">
                <a:latin typeface="Calibri" pitchFamily="34" charset="0"/>
                <a:cs typeface="Calibri" pitchFamily="34" charset="0"/>
              </a:rPr>
              <a:t>bulunur</a:t>
            </a:r>
            <a:r>
              <a:rPr lang="en-US" sz="2000" dirty="0" smtClean="0">
                <a:latin typeface="Calibri" pitchFamily="34" charset="0"/>
                <a:cs typeface="Calibri" pitchFamily="34" charset="0"/>
              </a:rPr>
              <a:t>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990600" y="0"/>
            <a:ext cx="8153400" cy="1066800"/>
          </a:xfrm>
          <a:prstGeom prst="rect">
            <a:avLst/>
          </a:prstGeom>
          <a:ln w="9525">
            <a:noFill/>
            <a:miter lim="800000"/>
            <a:headEnd/>
            <a:tailEnd/>
          </a:ln>
          <a:extLst>
            <a:ext uri="{AF507438-7753-43E0-B8FC-AC1667EBCBE1}"/>
          </a:extLst>
        </p:spPr>
        <p:style>
          <a:lnRef idx="0">
            <a:scrgbClr r="0" g="0" b="0"/>
          </a:lnRef>
          <a:fillRef idx="1003">
            <a:schemeClr val="lt2"/>
          </a:fillRef>
          <a:effectRef idx="0">
            <a:scrgbClr r="0" g="0" b="0"/>
          </a:effectRef>
          <a:fontRef idx="major"/>
        </p:style>
        <p:txBody>
          <a:bodyPr wrap="none" anchor="ctr">
            <a:normAutofit/>
          </a:bodyPr>
          <a:lstStyle/>
          <a:p>
            <a:pPr marL="653796" indent="-571500" algn="ctr"/>
            <a:r>
              <a:rPr lang="en-US" sz="40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İki</a:t>
            </a:r>
            <a:r>
              <a:rPr lang="en-US" sz="4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 </a:t>
            </a:r>
            <a:r>
              <a:rPr lang="en-US" sz="40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itchFamily="34" charset="0"/>
              </a:rPr>
              <a:t>Kısıtlama</a:t>
            </a:r>
            <a:r>
              <a:rPr lang="en-US" sz="4000" i="1" dirty="0" smtClean="0">
                <a:cs typeface="Calibri" pitchFamily="34" charset="0"/>
              </a:rPr>
              <a:t>(</a:t>
            </a:r>
            <a:r>
              <a:rPr lang="fr-FR" sz="4000" i="1" dirty="0" err="1" smtClean="0">
                <a:cs typeface="Calibri" pitchFamily="34" charset="0"/>
              </a:rPr>
              <a:t>Two</a:t>
            </a:r>
            <a:r>
              <a:rPr lang="fr-FR" sz="4000" i="1" dirty="0" smtClean="0">
                <a:cs typeface="Calibri" pitchFamily="34" charset="0"/>
              </a:rPr>
              <a:t> Restrictions</a:t>
            </a:r>
            <a:r>
              <a:rPr lang="en-US" sz="4000" i="1" dirty="0" smtClean="0">
                <a:cs typeface="Calibri" pitchFamily="34" charset="0"/>
              </a:rPr>
              <a:t>)</a:t>
            </a:r>
          </a:p>
        </p:txBody>
      </p:sp>
      <p:pic>
        <p:nvPicPr>
          <p:cNvPr id="6" name="Picture 1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05000" y="4038600"/>
            <a:ext cx="4148707" cy="20691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1447800" y="2133600"/>
            <a:ext cx="731520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/>
            <a:endParaRPr lang="en-US" dirty="0" smtClean="0">
              <a:latin typeface="Leelawadee" pitchFamily="34" charset="-34"/>
              <a:cs typeface="Leelawadee" pitchFamily="34" charset="-34"/>
            </a:endParaRPr>
          </a:p>
          <a:p>
            <a:pPr marL="342900" indent="-342900">
              <a:buFont typeface="+mj-lt"/>
              <a:buAutoNum type="arabicParenR"/>
            </a:pPr>
            <a:r>
              <a:rPr lang="en-US" sz="2800" dirty="0" smtClean="0">
                <a:latin typeface="Leelawadee" pitchFamily="34" charset="-34"/>
                <a:cs typeface="Leelawadee" pitchFamily="34" charset="-34"/>
              </a:rPr>
              <a:t>n &gt; 0</a:t>
            </a:r>
          </a:p>
          <a:p>
            <a:pPr marL="342900" indent="-342900">
              <a:buFont typeface="+mj-lt"/>
              <a:buAutoNum type="arabicParenR"/>
            </a:pPr>
            <a:r>
              <a:rPr lang="en-US" sz="2800" dirty="0" smtClean="0">
                <a:latin typeface="Leelawadee" pitchFamily="34" charset="-34"/>
                <a:cs typeface="Leelawadee" pitchFamily="34" charset="-34"/>
              </a:rPr>
              <a:t>r ≥ 0</a:t>
            </a:r>
            <a:endParaRPr lang="en-US" sz="2800" dirty="0">
              <a:latin typeface="Leelawadee" pitchFamily="34" charset="-34"/>
              <a:cs typeface="Leelawadee" pitchFamily="34" charset="-34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371601" y="1295400"/>
            <a:ext cx="731520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Bölme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ilişkisini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kriptografide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kullandığımızda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iki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kısıtlama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getiriyoruz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.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66800" y="228600"/>
            <a:ext cx="79248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Örnek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 3</a:t>
            </a:r>
          </a:p>
          <a:p>
            <a:endParaRPr lang="en-US" sz="2800" dirty="0" smtClean="0">
              <a:latin typeface="Calibri" pitchFamily="34" charset="0"/>
              <a:cs typeface="Calibri" pitchFamily="34" charset="0"/>
            </a:endParaRPr>
          </a:p>
          <a:p>
            <a:pPr algn="just"/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Bir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bilgisayar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veya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hesap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makinesi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kullandığımızda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, a </a:t>
            </a:r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negatif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olduğunda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 r </a:t>
            </a:r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ve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 q </a:t>
            </a:r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negatiftir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. </a:t>
            </a:r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r'nin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pozitif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olması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için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gereken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kısıtlamayı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nasıl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800" dirty="0" err="1" smtClean="0">
                <a:latin typeface="Calibri" pitchFamily="34" charset="0"/>
                <a:cs typeface="Calibri" pitchFamily="34" charset="0"/>
              </a:rPr>
              <a:t>uygulayabiliriz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? </a:t>
            </a:r>
            <a:endParaRPr lang="en-US" dirty="0"/>
          </a:p>
        </p:txBody>
      </p:sp>
      <p:pic>
        <p:nvPicPr>
          <p:cNvPr id="6" name="Picture 5" descr="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43000" y="2667000"/>
            <a:ext cx="3514725" cy="514350"/>
          </a:xfrm>
          <a:prstGeom prst="rect">
            <a:avLst/>
          </a:prstGeom>
        </p:spPr>
      </p:pic>
      <p:pic>
        <p:nvPicPr>
          <p:cNvPr id="7" name="Picture 6" descr="3.jpg"/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143000" y="3810000"/>
            <a:ext cx="3409950" cy="5334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00"/>
          <p:cNvPicPr>
            <a:picLocks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>
          <a:xfrm>
            <a:off x="1066800" y="228600"/>
            <a:ext cx="5638800" cy="2514600"/>
          </a:xfrm>
          <a:prstGeom prst="rect">
            <a:avLst/>
          </a:prstGeom>
          <a:noFill/>
          <a:extLst/>
        </p:spPr>
      </p:pic>
      <p:sp>
        <p:nvSpPr>
          <p:cNvPr id="5" name="TextBox 4"/>
          <p:cNvSpPr txBox="1"/>
          <p:nvPr/>
        </p:nvSpPr>
        <p:spPr>
          <a:xfrm>
            <a:off x="1143000" y="3276600"/>
            <a:ext cx="76200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 err="1" smtClean="0">
                <a:latin typeface="Calibri" pitchFamily="34" charset="0"/>
                <a:cs typeface="Calibri" pitchFamily="34" charset="0"/>
              </a:rPr>
              <a:t>Sıfırdan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dirty="0" err="1" smtClean="0">
                <a:latin typeface="Calibri" pitchFamily="34" charset="0"/>
                <a:cs typeface="Calibri" pitchFamily="34" charset="0"/>
              </a:rPr>
              <a:t>başlayarak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dirty="0" err="1" smtClean="0">
                <a:latin typeface="Calibri" pitchFamily="34" charset="0"/>
                <a:cs typeface="Calibri" pitchFamily="34" charset="0"/>
              </a:rPr>
              <a:t>grafik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, </a:t>
            </a:r>
            <a:r>
              <a:rPr lang="en-US" dirty="0" err="1" smtClean="0">
                <a:latin typeface="Calibri" pitchFamily="34" charset="0"/>
                <a:cs typeface="Calibri" pitchFamily="34" charset="0"/>
              </a:rPr>
              <a:t>doğru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dirty="0" err="1" smtClean="0">
                <a:latin typeface="Calibri" pitchFamily="34" charset="0"/>
                <a:cs typeface="Calibri" pitchFamily="34" charset="0"/>
              </a:rPr>
              <a:t>üzerinde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 a </a:t>
            </a:r>
            <a:r>
              <a:rPr lang="en-US" dirty="0" err="1" smtClean="0">
                <a:latin typeface="Calibri" pitchFamily="34" charset="0"/>
                <a:cs typeface="Calibri" pitchFamily="34" charset="0"/>
              </a:rPr>
              <a:t>tamsayısını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dirty="0" err="1" smtClean="0">
                <a:latin typeface="Calibri" pitchFamily="34" charset="0"/>
                <a:cs typeface="Calibri" pitchFamily="34" charset="0"/>
              </a:rPr>
              <a:t>temsil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dirty="0" err="1" smtClean="0">
                <a:latin typeface="Calibri" pitchFamily="34" charset="0"/>
                <a:cs typeface="Calibri" pitchFamily="34" charset="0"/>
              </a:rPr>
              <a:t>eden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dirty="0" err="1" smtClean="0">
                <a:latin typeface="Calibri" pitchFamily="34" charset="0"/>
                <a:cs typeface="Calibri" pitchFamily="34" charset="0"/>
              </a:rPr>
              <a:t>noktaya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dirty="0" err="1" smtClean="0">
                <a:latin typeface="Calibri" pitchFamily="34" charset="0"/>
                <a:cs typeface="Calibri" pitchFamily="34" charset="0"/>
              </a:rPr>
              <a:t>nasıl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dirty="0" err="1" smtClean="0">
                <a:latin typeface="Calibri" pitchFamily="34" charset="0"/>
                <a:cs typeface="Calibri" pitchFamily="34" charset="0"/>
              </a:rPr>
              <a:t>ulaşabileceğimizi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dirty="0" err="1" smtClean="0">
                <a:latin typeface="Calibri" pitchFamily="34" charset="0"/>
                <a:cs typeface="Calibri" pitchFamily="34" charset="0"/>
              </a:rPr>
              <a:t>gösterir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. </a:t>
            </a:r>
            <a:r>
              <a:rPr lang="en-US" dirty="0" err="1" smtClean="0">
                <a:latin typeface="Calibri" pitchFamily="34" charset="0"/>
                <a:cs typeface="Calibri" pitchFamily="34" charset="0"/>
              </a:rPr>
              <a:t>Pozitif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 a </a:t>
            </a:r>
            <a:r>
              <a:rPr lang="en-US" dirty="0" err="1" smtClean="0">
                <a:latin typeface="Calibri" pitchFamily="34" charset="0"/>
                <a:cs typeface="Calibri" pitchFamily="34" charset="0"/>
              </a:rPr>
              <a:t>olması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dirty="0" err="1" smtClean="0">
                <a:latin typeface="Calibri" pitchFamily="34" charset="0"/>
                <a:cs typeface="Calibri" pitchFamily="34" charset="0"/>
              </a:rPr>
              <a:t>durumunda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, q × n </a:t>
            </a:r>
            <a:r>
              <a:rPr lang="en-US" dirty="0" err="1" smtClean="0">
                <a:latin typeface="Calibri" pitchFamily="34" charset="0"/>
                <a:cs typeface="Calibri" pitchFamily="34" charset="0"/>
              </a:rPr>
              <a:t>birimlerini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dirty="0" err="1" smtClean="0">
                <a:latin typeface="Calibri" pitchFamily="34" charset="0"/>
                <a:cs typeface="Calibri" pitchFamily="34" charset="0"/>
              </a:rPr>
              <a:t>sağa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dirty="0" err="1" smtClean="0">
                <a:latin typeface="Calibri" pitchFamily="34" charset="0"/>
                <a:cs typeface="Calibri" pitchFamily="34" charset="0"/>
              </a:rPr>
              <a:t>kaydırmamız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dirty="0" err="1" smtClean="0">
                <a:latin typeface="Calibri" pitchFamily="34" charset="0"/>
                <a:cs typeface="Calibri" pitchFamily="34" charset="0"/>
              </a:rPr>
              <a:t>ve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dirty="0" err="1" smtClean="0">
                <a:latin typeface="Calibri" pitchFamily="34" charset="0"/>
                <a:cs typeface="Calibri" pitchFamily="34" charset="0"/>
              </a:rPr>
              <a:t>ardından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dirty="0" err="1" smtClean="0">
                <a:latin typeface="Calibri" pitchFamily="34" charset="0"/>
                <a:cs typeface="Calibri" pitchFamily="34" charset="0"/>
              </a:rPr>
              <a:t>fazladan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 r </a:t>
            </a:r>
            <a:r>
              <a:rPr lang="en-US" dirty="0" err="1" smtClean="0">
                <a:latin typeface="Calibri" pitchFamily="34" charset="0"/>
                <a:cs typeface="Calibri" pitchFamily="34" charset="0"/>
              </a:rPr>
              <a:t>birimlerini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dirty="0" err="1" smtClean="0">
                <a:latin typeface="Calibri" pitchFamily="34" charset="0"/>
                <a:cs typeface="Calibri" pitchFamily="34" charset="0"/>
              </a:rPr>
              <a:t>aynı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dirty="0" err="1" smtClean="0">
                <a:latin typeface="Calibri" pitchFamily="34" charset="0"/>
                <a:cs typeface="Calibri" pitchFamily="34" charset="0"/>
              </a:rPr>
              <a:t>yönde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dirty="0" err="1" smtClean="0">
                <a:latin typeface="Calibri" pitchFamily="34" charset="0"/>
                <a:cs typeface="Calibri" pitchFamily="34" charset="0"/>
              </a:rPr>
              <a:t>hareket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dirty="0" err="1" smtClean="0">
                <a:latin typeface="Calibri" pitchFamily="34" charset="0"/>
                <a:cs typeface="Calibri" pitchFamily="34" charset="0"/>
              </a:rPr>
              <a:t>ettirmemiz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dirty="0" err="1" smtClean="0">
                <a:latin typeface="Calibri" pitchFamily="34" charset="0"/>
                <a:cs typeface="Calibri" pitchFamily="34" charset="0"/>
              </a:rPr>
              <a:t>gerekir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. </a:t>
            </a:r>
          </a:p>
          <a:p>
            <a:pPr algn="just"/>
            <a:r>
              <a:rPr lang="en-US" dirty="0" err="1" smtClean="0">
                <a:latin typeface="Calibri" pitchFamily="34" charset="0"/>
                <a:cs typeface="Calibri" pitchFamily="34" charset="0"/>
              </a:rPr>
              <a:t>Negatif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 a </a:t>
            </a:r>
            <a:r>
              <a:rPr lang="en-US" dirty="0" err="1" smtClean="0">
                <a:latin typeface="Calibri" pitchFamily="34" charset="0"/>
                <a:cs typeface="Calibri" pitchFamily="34" charset="0"/>
              </a:rPr>
              <a:t>olması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dirty="0" err="1" smtClean="0">
                <a:latin typeface="Calibri" pitchFamily="34" charset="0"/>
                <a:cs typeface="Calibri" pitchFamily="34" charset="0"/>
              </a:rPr>
              <a:t>durumunda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, (q − 1) × n </a:t>
            </a:r>
            <a:r>
              <a:rPr lang="en-US" dirty="0" err="1" smtClean="0">
                <a:latin typeface="Calibri" pitchFamily="34" charset="0"/>
                <a:cs typeface="Calibri" pitchFamily="34" charset="0"/>
              </a:rPr>
              <a:t>birim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 sola (</a:t>
            </a:r>
            <a:r>
              <a:rPr lang="en-US" dirty="0" err="1" smtClean="0">
                <a:latin typeface="Calibri" pitchFamily="34" charset="0"/>
                <a:cs typeface="Calibri" pitchFamily="34" charset="0"/>
              </a:rPr>
              <a:t>bu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dirty="0" err="1" smtClean="0">
                <a:latin typeface="Calibri" pitchFamily="34" charset="0"/>
                <a:cs typeface="Calibri" pitchFamily="34" charset="0"/>
              </a:rPr>
              <a:t>durumda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 q </a:t>
            </a:r>
            <a:r>
              <a:rPr lang="en-US" dirty="0" err="1" smtClean="0">
                <a:latin typeface="Calibri" pitchFamily="34" charset="0"/>
                <a:cs typeface="Calibri" pitchFamily="34" charset="0"/>
              </a:rPr>
              <a:t>negatiftir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) </a:t>
            </a:r>
            <a:r>
              <a:rPr lang="en-US" dirty="0" err="1" smtClean="0">
                <a:latin typeface="Calibri" pitchFamily="34" charset="0"/>
                <a:cs typeface="Calibri" pitchFamily="34" charset="0"/>
              </a:rPr>
              <a:t>hareket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dirty="0" err="1" smtClean="0">
                <a:latin typeface="Calibri" pitchFamily="34" charset="0"/>
                <a:cs typeface="Calibri" pitchFamily="34" charset="0"/>
              </a:rPr>
              <a:t>etmemiz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dirty="0" err="1" smtClean="0">
                <a:latin typeface="Calibri" pitchFamily="34" charset="0"/>
                <a:cs typeface="Calibri" pitchFamily="34" charset="0"/>
              </a:rPr>
              <a:t>ve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dirty="0" err="1" smtClean="0">
                <a:latin typeface="Calibri" pitchFamily="34" charset="0"/>
                <a:cs typeface="Calibri" pitchFamily="34" charset="0"/>
              </a:rPr>
              <a:t>ardından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 r </a:t>
            </a:r>
            <a:r>
              <a:rPr lang="en-US" dirty="0" err="1" smtClean="0">
                <a:latin typeface="Calibri" pitchFamily="34" charset="0"/>
                <a:cs typeface="Calibri" pitchFamily="34" charset="0"/>
              </a:rPr>
              <a:t>birimi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dirty="0" err="1" smtClean="0">
                <a:latin typeface="Calibri" pitchFamily="34" charset="0"/>
                <a:cs typeface="Calibri" pitchFamily="34" charset="0"/>
              </a:rPr>
              <a:t>ters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dirty="0" err="1" smtClean="0">
                <a:latin typeface="Calibri" pitchFamily="34" charset="0"/>
                <a:cs typeface="Calibri" pitchFamily="34" charset="0"/>
              </a:rPr>
              <a:t>yönde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dirty="0" err="1" smtClean="0">
                <a:latin typeface="Calibri" pitchFamily="34" charset="0"/>
                <a:cs typeface="Calibri" pitchFamily="34" charset="0"/>
              </a:rPr>
              <a:t>hareket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dirty="0" err="1" smtClean="0">
                <a:latin typeface="Calibri" pitchFamily="34" charset="0"/>
                <a:cs typeface="Calibri" pitchFamily="34" charset="0"/>
              </a:rPr>
              <a:t>ettirmemiz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dirty="0" err="1" smtClean="0">
                <a:latin typeface="Calibri" pitchFamily="34" charset="0"/>
                <a:cs typeface="Calibri" pitchFamily="34" charset="0"/>
              </a:rPr>
              <a:t>gerekir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. Her </a:t>
            </a:r>
            <a:r>
              <a:rPr lang="en-US" dirty="0" err="1" smtClean="0">
                <a:latin typeface="Calibri" pitchFamily="34" charset="0"/>
                <a:cs typeface="Calibri" pitchFamily="34" charset="0"/>
              </a:rPr>
              <a:t>iki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dirty="0" err="1" smtClean="0">
                <a:latin typeface="Calibri" pitchFamily="34" charset="0"/>
                <a:cs typeface="Calibri" pitchFamily="34" charset="0"/>
              </a:rPr>
              <a:t>durumda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dirty="0" err="1" smtClean="0">
                <a:latin typeface="Calibri" pitchFamily="34" charset="0"/>
                <a:cs typeface="Calibri" pitchFamily="34" charset="0"/>
              </a:rPr>
              <a:t>da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 r </a:t>
            </a:r>
            <a:r>
              <a:rPr lang="en-US" dirty="0" err="1" smtClean="0">
                <a:latin typeface="Calibri" pitchFamily="34" charset="0"/>
                <a:cs typeface="Calibri" pitchFamily="34" charset="0"/>
              </a:rPr>
              <a:t>değeri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dirty="0" err="1" smtClean="0">
                <a:latin typeface="Calibri" pitchFamily="34" charset="0"/>
                <a:cs typeface="Calibri" pitchFamily="34" charset="0"/>
              </a:rPr>
              <a:t>pozitiftir</a:t>
            </a:r>
            <a:r>
              <a:rPr lang="en-US" dirty="0" smtClean="0"/>
              <a:t>. </a:t>
            </a:r>
            <a:endParaRPr lang="en-US" dirty="0"/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olstice">
  <a:themeElements>
    <a:clrScheme name="Custom 1">
      <a:dk1>
        <a:sysClr val="windowText" lastClr="000000"/>
      </a:dk1>
      <a:lt1>
        <a:sysClr val="window" lastClr="FFFFFF"/>
      </a:lt1>
      <a:dk2>
        <a:srgbClr val="4E5B6F"/>
      </a:dk2>
      <a:lt2>
        <a:srgbClr val="D6ECFF"/>
      </a:lt2>
      <a:accent1>
        <a:srgbClr val="FF0000"/>
      </a:accent1>
      <a:accent2>
        <a:srgbClr val="EA157A"/>
      </a:accent2>
      <a:accent3>
        <a:srgbClr val="FEB80A"/>
      </a:accent3>
      <a:accent4>
        <a:srgbClr val="00ADDC"/>
      </a:accent4>
      <a:accent5>
        <a:srgbClr val="738AC8"/>
      </a:accent5>
      <a:accent6>
        <a:srgbClr val="1AB39F"/>
      </a:accent6>
      <a:hlink>
        <a:srgbClr val="EB8803"/>
      </a:hlink>
      <a:folHlink>
        <a:srgbClr val="5F7791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Solstice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53000"/>
              </a:schemeClr>
            </a:gs>
            <a:gs pos="50000">
              <a:schemeClr val="phClr">
                <a:tint val="42000"/>
                <a:satMod val="255000"/>
              </a:schemeClr>
            </a:gs>
            <a:gs pos="97000">
              <a:schemeClr val="phClr">
                <a:tint val="53000"/>
                <a:satMod val="260000"/>
              </a:schemeClr>
            </a:gs>
            <a:gs pos="100000">
              <a:schemeClr val="phClr">
                <a:tint val="56000"/>
                <a:satMod val="275000"/>
              </a:schemeClr>
            </a:gs>
          </a:gsLst>
          <a:path path="circle">
            <a:fillToRect l="50000" t="50000" r="50000" b="50000"/>
          </a:path>
        </a:gradFill>
        <a:gradFill rotWithShape="1">
          <a:gsLst>
            <a:gs pos="0">
              <a:schemeClr val="phClr">
                <a:tint val="92000"/>
                <a:satMod val="170000"/>
              </a:schemeClr>
            </a:gs>
            <a:gs pos="15000">
              <a:schemeClr val="phClr">
                <a:tint val="92000"/>
                <a:shade val="99000"/>
                <a:satMod val="170000"/>
              </a:schemeClr>
            </a:gs>
            <a:gs pos="62000">
              <a:schemeClr val="phClr">
                <a:tint val="96000"/>
                <a:shade val="80000"/>
                <a:satMod val="170000"/>
              </a:schemeClr>
            </a:gs>
            <a:gs pos="97000">
              <a:schemeClr val="phClr">
                <a:tint val="98000"/>
                <a:shade val="63000"/>
                <a:satMod val="170000"/>
              </a:schemeClr>
            </a:gs>
            <a:gs pos="100000">
              <a:schemeClr val="phClr">
                <a:shade val="62000"/>
                <a:satMod val="170000"/>
              </a:schemeClr>
            </a:gs>
          </a:gsLst>
          <a:path path="circle">
            <a:fillToRect l="50000" t="50000" r="50000" b="5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 contourW="12700">
            <a:bevelT w="0" h="0"/>
            <a:contourClr>
              <a:schemeClr val="phClr">
                <a:shade val="80000"/>
              </a:schemeClr>
            </a:contourClr>
          </a:sp3d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5400000"/>
            </a:lightRig>
          </a:scene3d>
          <a:sp3d contourW="12700">
            <a:bevelT w="25400" h="50800" prst="angle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355000"/>
              </a:schemeClr>
            </a:gs>
            <a:gs pos="40000">
              <a:schemeClr val="phClr">
                <a:tint val="85000"/>
                <a:satMod val="320000"/>
              </a:schemeClr>
            </a:gs>
            <a:gs pos="100000">
              <a:schemeClr val="phClr">
                <a:shade val="55000"/>
                <a:satMod val="300000"/>
              </a:schemeClr>
            </a:gs>
          </a:gsLst>
          <a:path path="circle">
            <a:fillToRect l="-24500" t="-20000" r="124500" b="12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"/>
                <a:satMod val="300000"/>
              </a:schemeClr>
              <a:schemeClr val="phClr">
                <a:tint val="90000"/>
                <a:satMod val="225000"/>
              </a:schemeClr>
            </a:duotone>
          </a:blip>
          <a:tile tx="0" ty="0" sx="90000" sy="90000" flip="xy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Solstice</Template>
  <TotalTime>1576</TotalTime>
  <Words>1151</Words>
  <Application>Microsoft Office PowerPoint</Application>
  <PresentationFormat>On-screen Show (4:3)</PresentationFormat>
  <Paragraphs>268</Paragraphs>
  <Slides>31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2" baseType="lpstr">
      <vt:lpstr>Solstice</vt:lpstr>
      <vt:lpstr>Slide 1</vt:lpstr>
      <vt:lpstr>Slide 2</vt:lpstr>
      <vt:lpstr>Tamsayı Aritmetiği(Integer Arithmetic)</vt:lpstr>
      <vt:lpstr>Tam Sayılar Kümesi(Set of Integers)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Garavel</dc:creator>
  <cp:lastModifiedBy>Windows User</cp:lastModifiedBy>
  <cp:revision>174</cp:revision>
  <dcterms:created xsi:type="dcterms:W3CDTF">2006-08-16T00:00:00Z</dcterms:created>
  <dcterms:modified xsi:type="dcterms:W3CDTF">2022-10-31T20:13:48Z</dcterms:modified>
</cp:coreProperties>
</file>